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6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rimo" charset="1" panose="020B0604020202020204"/>
      <p:regular r:id="rId19"/>
    </p:embeddedFont>
    <p:embeddedFont>
      <p:font typeface="Roboto" charset="1" panose="02000000000000000000"/>
      <p:regular r:id="rId20"/>
    </p:embeddedFont>
    <p:embeddedFont>
      <p:font typeface="Roboto Bold" charset="1" panose="020000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notesMasters/notesMaster1.xml" Type="http://schemas.openxmlformats.org/officeDocument/2006/relationships/notesMaster"/><Relationship Id="rId17" Target="theme/theme2.xml" Type="http://schemas.openxmlformats.org/officeDocument/2006/relationships/theme"/><Relationship Id="rId18" Target="notesSlides/notesSlide1.xml" Type="http://schemas.openxmlformats.org/officeDocument/2006/relationships/notes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Slides/notesSlide2.xml" Type="http://schemas.openxmlformats.org/officeDocument/2006/relationships/notesSlide"/><Relationship Id="rId22" Target="notesSlides/notesSlide3.xml" Type="http://schemas.openxmlformats.org/officeDocument/2006/relationships/notesSlide"/><Relationship Id="rId23" Target="notesSlides/notesSlide4.xml" Type="http://schemas.openxmlformats.org/officeDocument/2006/relationships/notesSlide"/><Relationship Id="rId24" Target="fonts/font24.fntdata" Type="http://schemas.openxmlformats.org/officeDocument/2006/relationships/font"/><Relationship Id="rId25" Target="notesSlides/notesSlide5.xml" Type="http://schemas.openxmlformats.org/officeDocument/2006/relationships/notesSlide"/><Relationship Id="rId26" Target="notesSlides/notesSlide6.xml" Type="http://schemas.openxmlformats.org/officeDocument/2006/relationships/notesSlide"/><Relationship Id="rId27" Target="notesSlides/notesSlide7.xml" Type="http://schemas.openxmlformats.org/officeDocument/2006/relationships/notesSlide"/><Relationship Id="rId28" Target="notesSlides/notesSlide8.xml" Type="http://schemas.openxmlformats.org/officeDocument/2006/relationships/notesSlide"/><Relationship Id="rId29" Target="notesSlides/notesSlide9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10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svg" Type="http://schemas.openxmlformats.org/officeDocument/2006/relationships/image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Relationship Id="rId7" Target="../media/image13.png" Type="http://schemas.openxmlformats.org/officeDocument/2006/relationships/image"/><Relationship Id="rId8" Target="../media/image14.svg" Type="http://schemas.openxmlformats.org/officeDocument/2006/relationships/image"/><Relationship Id="rId9" Target="../media/image1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3.svg" Type="http://schemas.openxmlformats.org/officeDocument/2006/relationships/image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Relationship Id="rId6" Target="../media/image19.svg" Type="http://schemas.openxmlformats.org/officeDocument/2006/relationships/image"/><Relationship Id="rId7" Target="../media/image20.png" Type="http://schemas.openxmlformats.org/officeDocument/2006/relationships/image"/><Relationship Id="rId8" Target="../media/image21.svg" Type="http://schemas.openxmlformats.org/officeDocument/2006/relationships/image"/><Relationship Id="rId9" Target="../media/image2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24.png" Type="http://schemas.openxmlformats.org/officeDocument/2006/relationships/image"/><Relationship Id="rId5" Target="../media/image25.png" Type="http://schemas.openxmlformats.org/officeDocument/2006/relationships/image"/><Relationship Id="rId6" Target="../media/image26.png" Type="http://schemas.openxmlformats.org/officeDocument/2006/relationships/image"/><Relationship Id="rId7" Target="../media/image27.png" Type="http://schemas.openxmlformats.org/officeDocument/2006/relationships/image"/><Relationship Id="rId8" Target="../media/image2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29.png" Type="http://schemas.openxmlformats.org/officeDocument/2006/relationships/image"/><Relationship Id="rId5" Target="../media/image3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3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3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../media/image3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AF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905155" y="3742581"/>
            <a:ext cx="9335691" cy="1817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>
                <a:solidFill>
                  <a:srgbClr val="1F1E1E"/>
                </a:solidFill>
                <a:latin typeface="Arimo"/>
                <a:ea typeface="Arimo"/>
                <a:cs typeface="Arimo"/>
                <a:sym typeface="Arimo"/>
              </a:rPr>
              <a:t>MovieMood: Dual-Modal Sentiment Analysis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905155" y="5903714"/>
            <a:ext cx="9335691" cy="583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Analyzing emotions in text and images with machine learning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AFA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966639" y="1146721"/>
            <a:ext cx="6499026" cy="869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74"/>
              </a:lnSpc>
            </a:pPr>
            <a:r>
              <a:rPr lang="en-US" sz="5062">
                <a:solidFill>
                  <a:srgbClr val="1F1E1E"/>
                </a:solidFill>
                <a:latin typeface="Arimo"/>
                <a:ea typeface="Arimo"/>
                <a:cs typeface="Arimo"/>
                <a:sym typeface="Arimo"/>
              </a:rPr>
              <a:t>Future Enhancements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66639" y="2473226"/>
            <a:ext cx="16354722" cy="537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MovieMood is just the beginning. Here's our roadmap for taking dual-modal sentiment analysis to the next level.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66639" y="3568452"/>
            <a:ext cx="3249514" cy="434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499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Transformer Models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6639" y="4073426"/>
            <a:ext cx="5221486" cy="1420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Integrate BERT or RoBERTa for state-of-the-art text understanding with contextual embeddings and 95%+ accuracy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533258" y="3568452"/>
            <a:ext cx="3648968" cy="434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499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Real-Time Video Analysis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533258" y="4073426"/>
            <a:ext cx="5221486" cy="1420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Extend to video streams for continuous emotion tracking in video content and live interactions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099875" y="3568452"/>
            <a:ext cx="3592711" cy="434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499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Multi-Language Support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099875" y="4073426"/>
            <a:ext cx="5221486" cy="1420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Expand beyond English with multilingual models supporting Spanish, French, German, and more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947589" y="5785842"/>
            <a:ext cx="5305574" cy="2121843"/>
            <a:chOff x="0" y="0"/>
            <a:chExt cx="7074098" cy="282912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25400" y="25400"/>
              <a:ext cx="7023354" cy="2778379"/>
            </a:xfrm>
            <a:custGeom>
              <a:avLst/>
              <a:gdLst/>
              <a:ahLst/>
              <a:cxnLst/>
              <a:rect r="r" b="b" t="t" l="l"/>
              <a:pathLst>
                <a:path h="2778379" w="7023354">
                  <a:moveTo>
                    <a:pt x="0" y="55245"/>
                  </a:moveTo>
                  <a:cubicBezTo>
                    <a:pt x="0" y="24765"/>
                    <a:pt x="25019" y="0"/>
                    <a:pt x="55880" y="0"/>
                  </a:cubicBezTo>
                  <a:lnTo>
                    <a:pt x="6967474" y="0"/>
                  </a:lnTo>
                  <a:cubicBezTo>
                    <a:pt x="6998335" y="0"/>
                    <a:pt x="7023354" y="24765"/>
                    <a:pt x="7023354" y="55245"/>
                  </a:cubicBezTo>
                  <a:lnTo>
                    <a:pt x="7023354" y="2723134"/>
                  </a:lnTo>
                  <a:cubicBezTo>
                    <a:pt x="7023354" y="2753614"/>
                    <a:pt x="6998335" y="2778379"/>
                    <a:pt x="6967474" y="2778379"/>
                  </a:cubicBezTo>
                  <a:lnTo>
                    <a:pt x="55880" y="2778379"/>
                  </a:lnTo>
                  <a:cubicBezTo>
                    <a:pt x="25019" y="2778379"/>
                    <a:pt x="0" y="2753614"/>
                    <a:pt x="0" y="2723134"/>
                  </a:cubicBezTo>
                  <a:close/>
                </a:path>
              </a:pathLst>
            </a:custGeom>
            <a:solidFill>
              <a:srgbClr val="FFFAFA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074154" cy="2829179"/>
            </a:xfrm>
            <a:custGeom>
              <a:avLst/>
              <a:gdLst/>
              <a:ahLst/>
              <a:cxnLst/>
              <a:rect r="r" b="b" t="t" l="l"/>
              <a:pathLst>
                <a:path h="2829179" w="7074154">
                  <a:moveTo>
                    <a:pt x="0" y="80645"/>
                  </a:moveTo>
                  <a:cubicBezTo>
                    <a:pt x="0" y="35814"/>
                    <a:pt x="36576" y="0"/>
                    <a:pt x="81280" y="0"/>
                  </a:cubicBezTo>
                  <a:lnTo>
                    <a:pt x="6992874" y="0"/>
                  </a:lnTo>
                  <a:lnTo>
                    <a:pt x="6992874" y="25400"/>
                  </a:lnTo>
                  <a:lnTo>
                    <a:pt x="6992874" y="0"/>
                  </a:lnTo>
                  <a:cubicBezTo>
                    <a:pt x="7037451" y="0"/>
                    <a:pt x="7074154" y="35814"/>
                    <a:pt x="7074154" y="80645"/>
                  </a:cubicBezTo>
                  <a:lnTo>
                    <a:pt x="7048754" y="80645"/>
                  </a:lnTo>
                  <a:lnTo>
                    <a:pt x="7074154" y="80645"/>
                  </a:lnTo>
                  <a:lnTo>
                    <a:pt x="7074154" y="2748534"/>
                  </a:lnTo>
                  <a:lnTo>
                    <a:pt x="7048754" y="2748534"/>
                  </a:lnTo>
                  <a:lnTo>
                    <a:pt x="7074154" y="2748534"/>
                  </a:lnTo>
                  <a:cubicBezTo>
                    <a:pt x="7074154" y="2793365"/>
                    <a:pt x="7037578" y="2829179"/>
                    <a:pt x="6992874" y="2829179"/>
                  </a:cubicBezTo>
                  <a:lnTo>
                    <a:pt x="6992874" y="2803779"/>
                  </a:lnTo>
                  <a:lnTo>
                    <a:pt x="6992874" y="2829179"/>
                  </a:lnTo>
                  <a:lnTo>
                    <a:pt x="81280" y="2829179"/>
                  </a:lnTo>
                  <a:lnTo>
                    <a:pt x="81280" y="2803779"/>
                  </a:lnTo>
                  <a:lnTo>
                    <a:pt x="81280" y="2829179"/>
                  </a:lnTo>
                  <a:cubicBezTo>
                    <a:pt x="36703" y="2829179"/>
                    <a:pt x="0" y="2793365"/>
                    <a:pt x="0" y="2748534"/>
                  </a:cubicBezTo>
                  <a:lnTo>
                    <a:pt x="0" y="80645"/>
                  </a:lnTo>
                  <a:lnTo>
                    <a:pt x="25400" y="80645"/>
                  </a:lnTo>
                  <a:lnTo>
                    <a:pt x="0" y="80645"/>
                  </a:lnTo>
                  <a:moveTo>
                    <a:pt x="50800" y="80645"/>
                  </a:moveTo>
                  <a:lnTo>
                    <a:pt x="50800" y="2748534"/>
                  </a:lnTo>
                  <a:lnTo>
                    <a:pt x="25400" y="2748534"/>
                  </a:lnTo>
                  <a:lnTo>
                    <a:pt x="50800" y="2748534"/>
                  </a:lnTo>
                  <a:cubicBezTo>
                    <a:pt x="50800" y="2764790"/>
                    <a:pt x="64135" y="2778379"/>
                    <a:pt x="81280" y="2778379"/>
                  </a:cubicBezTo>
                  <a:lnTo>
                    <a:pt x="6992874" y="2778379"/>
                  </a:lnTo>
                  <a:cubicBezTo>
                    <a:pt x="7009892" y="2778379"/>
                    <a:pt x="7023354" y="2764790"/>
                    <a:pt x="7023354" y="2748534"/>
                  </a:cubicBezTo>
                  <a:lnTo>
                    <a:pt x="7023354" y="80645"/>
                  </a:lnTo>
                  <a:cubicBezTo>
                    <a:pt x="7023354" y="64389"/>
                    <a:pt x="7010019" y="50800"/>
                    <a:pt x="6992874" y="50800"/>
                  </a:cubicBezTo>
                  <a:lnTo>
                    <a:pt x="81280" y="50800"/>
                  </a:lnTo>
                  <a:lnTo>
                    <a:pt x="81280" y="25400"/>
                  </a:lnTo>
                  <a:lnTo>
                    <a:pt x="81280" y="50800"/>
                  </a:lnTo>
                  <a:cubicBezTo>
                    <a:pt x="64135" y="50800"/>
                    <a:pt x="50800" y="64389"/>
                    <a:pt x="50800" y="80645"/>
                  </a:cubicBezTo>
                  <a:close/>
                </a:path>
              </a:pathLst>
            </a:custGeom>
            <a:solidFill>
              <a:srgbClr val="D9CEC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7" id="17"/>
          <p:cNvSpPr txBox="true"/>
          <p:nvPr/>
        </p:nvSpPr>
        <p:spPr>
          <a:xfrm rot="0">
            <a:off x="1280815" y="6090494"/>
            <a:ext cx="3249514" cy="434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4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📊</a:t>
            </a:r>
            <a:r>
              <a:rPr lang="en-US" sz="2499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 Confidence Scores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80815" y="6595467"/>
            <a:ext cx="4639121" cy="978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Display prediction probabilities to help users understand model certainty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6491139" y="5785842"/>
            <a:ext cx="5305574" cy="2121843"/>
            <a:chOff x="0" y="0"/>
            <a:chExt cx="7074098" cy="282912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25400" y="25400"/>
              <a:ext cx="7023354" cy="2778379"/>
            </a:xfrm>
            <a:custGeom>
              <a:avLst/>
              <a:gdLst/>
              <a:ahLst/>
              <a:cxnLst/>
              <a:rect r="r" b="b" t="t" l="l"/>
              <a:pathLst>
                <a:path h="2778379" w="7023354">
                  <a:moveTo>
                    <a:pt x="0" y="55245"/>
                  </a:moveTo>
                  <a:cubicBezTo>
                    <a:pt x="0" y="24765"/>
                    <a:pt x="25019" y="0"/>
                    <a:pt x="55880" y="0"/>
                  </a:cubicBezTo>
                  <a:lnTo>
                    <a:pt x="6967474" y="0"/>
                  </a:lnTo>
                  <a:cubicBezTo>
                    <a:pt x="6998335" y="0"/>
                    <a:pt x="7023354" y="24765"/>
                    <a:pt x="7023354" y="55245"/>
                  </a:cubicBezTo>
                  <a:lnTo>
                    <a:pt x="7023354" y="2723134"/>
                  </a:lnTo>
                  <a:cubicBezTo>
                    <a:pt x="7023354" y="2753614"/>
                    <a:pt x="6998335" y="2778379"/>
                    <a:pt x="6967474" y="2778379"/>
                  </a:cubicBezTo>
                  <a:lnTo>
                    <a:pt x="55880" y="2778379"/>
                  </a:lnTo>
                  <a:cubicBezTo>
                    <a:pt x="25019" y="2778379"/>
                    <a:pt x="0" y="2753614"/>
                    <a:pt x="0" y="2723134"/>
                  </a:cubicBezTo>
                  <a:close/>
                </a:path>
              </a:pathLst>
            </a:custGeom>
            <a:solidFill>
              <a:srgbClr val="FFFAFA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7074154" cy="2829179"/>
            </a:xfrm>
            <a:custGeom>
              <a:avLst/>
              <a:gdLst/>
              <a:ahLst/>
              <a:cxnLst/>
              <a:rect r="r" b="b" t="t" l="l"/>
              <a:pathLst>
                <a:path h="2829179" w="7074154">
                  <a:moveTo>
                    <a:pt x="0" y="80645"/>
                  </a:moveTo>
                  <a:cubicBezTo>
                    <a:pt x="0" y="35814"/>
                    <a:pt x="36576" y="0"/>
                    <a:pt x="81280" y="0"/>
                  </a:cubicBezTo>
                  <a:lnTo>
                    <a:pt x="6992874" y="0"/>
                  </a:lnTo>
                  <a:lnTo>
                    <a:pt x="6992874" y="25400"/>
                  </a:lnTo>
                  <a:lnTo>
                    <a:pt x="6992874" y="0"/>
                  </a:lnTo>
                  <a:cubicBezTo>
                    <a:pt x="7037451" y="0"/>
                    <a:pt x="7074154" y="35814"/>
                    <a:pt x="7074154" y="80645"/>
                  </a:cubicBezTo>
                  <a:lnTo>
                    <a:pt x="7048754" y="80645"/>
                  </a:lnTo>
                  <a:lnTo>
                    <a:pt x="7074154" y="80645"/>
                  </a:lnTo>
                  <a:lnTo>
                    <a:pt x="7074154" y="2748534"/>
                  </a:lnTo>
                  <a:lnTo>
                    <a:pt x="7048754" y="2748534"/>
                  </a:lnTo>
                  <a:lnTo>
                    <a:pt x="7074154" y="2748534"/>
                  </a:lnTo>
                  <a:cubicBezTo>
                    <a:pt x="7074154" y="2793365"/>
                    <a:pt x="7037578" y="2829179"/>
                    <a:pt x="6992874" y="2829179"/>
                  </a:cubicBezTo>
                  <a:lnTo>
                    <a:pt x="6992874" y="2803779"/>
                  </a:lnTo>
                  <a:lnTo>
                    <a:pt x="6992874" y="2829179"/>
                  </a:lnTo>
                  <a:lnTo>
                    <a:pt x="81280" y="2829179"/>
                  </a:lnTo>
                  <a:lnTo>
                    <a:pt x="81280" y="2803779"/>
                  </a:lnTo>
                  <a:lnTo>
                    <a:pt x="81280" y="2829179"/>
                  </a:lnTo>
                  <a:cubicBezTo>
                    <a:pt x="36703" y="2829179"/>
                    <a:pt x="0" y="2793365"/>
                    <a:pt x="0" y="2748534"/>
                  </a:cubicBezTo>
                  <a:lnTo>
                    <a:pt x="0" y="80645"/>
                  </a:lnTo>
                  <a:lnTo>
                    <a:pt x="25400" y="80645"/>
                  </a:lnTo>
                  <a:lnTo>
                    <a:pt x="0" y="80645"/>
                  </a:lnTo>
                  <a:moveTo>
                    <a:pt x="50800" y="80645"/>
                  </a:moveTo>
                  <a:lnTo>
                    <a:pt x="50800" y="2748534"/>
                  </a:lnTo>
                  <a:lnTo>
                    <a:pt x="25400" y="2748534"/>
                  </a:lnTo>
                  <a:lnTo>
                    <a:pt x="50800" y="2748534"/>
                  </a:lnTo>
                  <a:cubicBezTo>
                    <a:pt x="50800" y="2764790"/>
                    <a:pt x="64135" y="2778379"/>
                    <a:pt x="81280" y="2778379"/>
                  </a:cubicBezTo>
                  <a:lnTo>
                    <a:pt x="6992874" y="2778379"/>
                  </a:lnTo>
                  <a:cubicBezTo>
                    <a:pt x="7009892" y="2778379"/>
                    <a:pt x="7023354" y="2764790"/>
                    <a:pt x="7023354" y="2748534"/>
                  </a:cubicBezTo>
                  <a:lnTo>
                    <a:pt x="7023354" y="80645"/>
                  </a:lnTo>
                  <a:cubicBezTo>
                    <a:pt x="7023354" y="64389"/>
                    <a:pt x="7010019" y="50800"/>
                    <a:pt x="6992874" y="50800"/>
                  </a:cubicBezTo>
                  <a:lnTo>
                    <a:pt x="81280" y="50800"/>
                  </a:lnTo>
                  <a:lnTo>
                    <a:pt x="81280" y="25400"/>
                  </a:lnTo>
                  <a:lnTo>
                    <a:pt x="81280" y="50800"/>
                  </a:lnTo>
                  <a:cubicBezTo>
                    <a:pt x="64135" y="50800"/>
                    <a:pt x="50800" y="64389"/>
                    <a:pt x="50800" y="80645"/>
                  </a:cubicBezTo>
                  <a:close/>
                </a:path>
              </a:pathLst>
            </a:custGeom>
            <a:solidFill>
              <a:srgbClr val="D9CEC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2" id="22"/>
          <p:cNvSpPr txBox="true"/>
          <p:nvPr/>
        </p:nvSpPr>
        <p:spPr>
          <a:xfrm rot="0">
            <a:off x="6824365" y="6090494"/>
            <a:ext cx="3249514" cy="434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4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🔄</a:t>
            </a:r>
            <a:r>
              <a:rPr lang="en-US" sz="2499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 Model Versioning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824365" y="6595467"/>
            <a:ext cx="4639121" cy="978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A/B testing framework for comparing model performance in production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2034689" y="5785842"/>
            <a:ext cx="5305723" cy="2121843"/>
            <a:chOff x="0" y="0"/>
            <a:chExt cx="7074297" cy="2829123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25400" y="25400"/>
              <a:ext cx="7023481" cy="2778379"/>
            </a:xfrm>
            <a:custGeom>
              <a:avLst/>
              <a:gdLst/>
              <a:ahLst/>
              <a:cxnLst/>
              <a:rect r="r" b="b" t="t" l="l"/>
              <a:pathLst>
                <a:path h="2778379" w="7023481">
                  <a:moveTo>
                    <a:pt x="0" y="55245"/>
                  </a:moveTo>
                  <a:cubicBezTo>
                    <a:pt x="0" y="24765"/>
                    <a:pt x="25019" y="0"/>
                    <a:pt x="55880" y="0"/>
                  </a:cubicBezTo>
                  <a:lnTo>
                    <a:pt x="6967601" y="0"/>
                  </a:lnTo>
                  <a:cubicBezTo>
                    <a:pt x="6998462" y="0"/>
                    <a:pt x="7023481" y="24765"/>
                    <a:pt x="7023481" y="55245"/>
                  </a:cubicBezTo>
                  <a:lnTo>
                    <a:pt x="7023481" y="2723134"/>
                  </a:lnTo>
                  <a:cubicBezTo>
                    <a:pt x="7023481" y="2753614"/>
                    <a:pt x="6998462" y="2778379"/>
                    <a:pt x="6967601" y="2778379"/>
                  </a:cubicBezTo>
                  <a:lnTo>
                    <a:pt x="55880" y="2778379"/>
                  </a:lnTo>
                  <a:cubicBezTo>
                    <a:pt x="25019" y="2778379"/>
                    <a:pt x="0" y="2753614"/>
                    <a:pt x="0" y="2723134"/>
                  </a:cubicBezTo>
                  <a:close/>
                </a:path>
              </a:pathLst>
            </a:custGeom>
            <a:solidFill>
              <a:srgbClr val="FFFAFA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7074281" cy="2829179"/>
            </a:xfrm>
            <a:custGeom>
              <a:avLst/>
              <a:gdLst/>
              <a:ahLst/>
              <a:cxnLst/>
              <a:rect r="r" b="b" t="t" l="l"/>
              <a:pathLst>
                <a:path h="2829179" w="7074281">
                  <a:moveTo>
                    <a:pt x="0" y="80645"/>
                  </a:moveTo>
                  <a:cubicBezTo>
                    <a:pt x="0" y="35814"/>
                    <a:pt x="36576" y="0"/>
                    <a:pt x="81280" y="0"/>
                  </a:cubicBezTo>
                  <a:lnTo>
                    <a:pt x="6993001" y="0"/>
                  </a:lnTo>
                  <a:lnTo>
                    <a:pt x="6993001" y="25400"/>
                  </a:lnTo>
                  <a:lnTo>
                    <a:pt x="6993001" y="0"/>
                  </a:lnTo>
                  <a:cubicBezTo>
                    <a:pt x="7037578" y="0"/>
                    <a:pt x="7074281" y="35814"/>
                    <a:pt x="7074281" y="80645"/>
                  </a:cubicBezTo>
                  <a:lnTo>
                    <a:pt x="7048881" y="80645"/>
                  </a:lnTo>
                  <a:lnTo>
                    <a:pt x="7074281" y="80645"/>
                  </a:lnTo>
                  <a:lnTo>
                    <a:pt x="7074281" y="2748534"/>
                  </a:lnTo>
                  <a:lnTo>
                    <a:pt x="7048881" y="2748534"/>
                  </a:lnTo>
                  <a:lnTo>
                    <a:pt x="7074281" y="2748534"/>
                  </a:lnTo>
                  <a:cubicBezTo>
                    <a:pt x="7074281" y="2793365"/>
                    <a:pt x="7037705" y="2829179"/>
                    <a:pt x="6993001" y="2829179"/>
                  </a:cubicBezTo>
                  <a:lnTo>
                    <a:pt x="6993001" y="2803779"/>
                  </a:lnTo>
                  <a:lnTo>
                    <a:pt x="6993001" y="2829179"/>
                  </a:lnTo>
                  <a:lnTo>
                    <a:pt x="81280" y="2829179"/>
                  </a:lnTo>
                  <a:lnTo>
                    <a:pt x="81280" y="2803779"/>
                  </a:lnTo>
                  <a:lnTo>
                    <a:pt x="81280" y="2829179"/>
                  </a:lnTo>
                  <a:cubicBezTo>
                    <a:pt x="36703" y="2829179"/>
                    <a:pt x="0" y="2793365"/>
                    <a:pt x="0" y="2748534"/>
                  </a:cubicBezTo>
                  <a:lnTo>
                    <a:pt x="0" y="80645"/>
                  </a:lnTo>
                  <a:lnTo>
                    <a:pt x="25400" y="80645"/>
                  </a:lnTo>
                  <a:lnTo>
                    <a:pt x="0" y="80645"/>
                  </a:lnTo>
                  <a:moveTo>
                    <a:pt x="50800" y="80645"/>
                  </a:moveTo>
                  <a:lnTo>
                    <a:pt x="50800" y="2748534"/>
                  </a:lnTo>
                  <a:lnTo>
                    <a:pt x="25400" y="2748534"/>
                  </a:lnTo>
                  <a:lnTo>
                    <a:pt x="50800" y="2748534"/>
                  </a:lnTo>
                  <a:cubicBezTo>
                    <a:pt x="50800" y="2764790"/>
                    <a:pt x="64135" y="2778379"/>
                    <a:pt x="81280" y="2778379"/>
                  </a:cubicBezTo>
                  <a:lnTo>
                    <a:pt x="6993001" y="2778379"/>
                  </a:lnTo>
                  <a:cubicBezTo>
                    <a:pt x="7010019" y="2778379"/>
                    <a:pt x="7023481" y="2764790"/>
                    <a:pt x="7023481" y="2748534"/>
                  </a:cubicBezTo>
                  <a:lnTo>
                    <a:pt x="7023481" y="80645"/>
                  </a:lnTo>
                  <a:cubicBezTo>
                    <a:pt x="7023481" y="64389"/>
                    <a:pt x="7010146" y="50800"/>
                    <a:pt x="6993001" y="50800"/>
                  </a:cubicBezTo>
                  <a:lnTo>
                    <a:pt x="81280" y="50800"/>
                  </a:lnTo>
                  <a:lnTo>
                    <a:pt x="81280" y="25400"/>
                  </a:lnTo>
                  <a:lnTo>
                    <a:pt x="81280" y="50800"/>
                  </a:lnTo>
                  <a:cubicBezTo>
                    <a:pt x="64135" y="50800"/>
                    <a:pt x="50800" y="64389"/>
                    <a:pt x="50800" y="80645"/>
                  </a:cubicBezTo>
                  <a:close/>
                </a:path>
              </a:pathLst>
            </a:custGeom>
            <a:solidFill>
              <a:srgbClr val="D9CEC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7" id="27"/>
          <p:cNvSpPr txBox="true"/>
          <p:nvPr/>
        </p:nvSpPr>
        <p:spPr>
          <a:xfrm rot="0">
            <a:off x="12367915" y="6090494"/>
            <a:ext cx="3249514" cy="434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4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⚡</a:t>
            </a:r>
            <a:r>
              <a:rPr lang="en-US" sz="2499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 Redis Caching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367915" y="6595467"/>
            <a:ext cx="4639270" cy="978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Cache frequent predictions to reduce latency and computational costs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66639" y="8103989"/>
            <a:ext cx="16354722" cy="978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 b="true">
                <a:solidFill>
                  <a:srgbClr val="3B3535"/>
                </a:solidFill>
                <a:latin typeface="Roboto Bold"/>
                <a:ea typeface="Roboto Bold"/>
                <a:cs typeface="Roboto Bold"/>
                <a:sym typeface="Roboto Bold"/>
              </a:rPr>
              <a:t>Key Takeaway:</a:t>
            </a:r>
            <a:r>
              <a:rPr lang="en-US" sz="2125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 MovieMood demonstrates that full-stack machine learning applications are accessible, powerful, and ready for production. Dual-modal analysis opens exciting possibilities for understanding human emotion and sentiment at scale.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AFA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580430" y="436960"/>
            <a:ext cx="1951285" cy="262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sz="1500">
                <a:solidFill>
                  <a:srgbClr val="1F1E1E"/>
                </a:solidFill>
                <a:latin typeface="Arimo"/>
                <a:ea typeface="Arimo"/>
                <a:cs typeface="Arimo"/>
                <a:sym typeface="Arimo"/>
              </a:rPr>
              <a:t>The Challenge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80430" y="727919"/>
            <a:ext cx="7736681" cy="525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3062">
                <a:solidFill>
                  <a:srgbClr val="1F1E1E"/>
                </a:solidFill>
                <a:latin typeface="Arimo"/>
                <a:ea typeface="Arimo"/>
                <a:cs typeface="Arimo"/>
                <a:sym typeface="Arimo"/>
              </a:rPr>
              <a:t>Why Dual-Modal Sentiment Analysis Matters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80430" y="1594545"/>
            <a:ext cx="8361312" cy="588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249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Traditional sentiment analysis tools have a critical limitation: they only process text. But in our increasingly visual digital world, understanding context requires analyzing multiple data types simultaneously.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80430" y="2274838"/>
            <a:ext cx="8361312" cy="588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249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Modern applications demand multi-modal intelligence to capture the full picture of user sentiment and emotional expression.</a:t>
            </a:r>
          </a:p>
        </p:txBody>
      </p: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9355782" y="1688901"/>
            <a:ext cx="8361312" cy="8361312"/>
            <a:chOff x="0" y="0"/>
            <a:chExt cx="11148417" cy="11148417"/>
          </a:xfrm>
        </p:grpSpPr>
        <p:sp>
          <p:nvSpPr>
            <p:cNvPr name="Freeform 11" id="11" descr="preencoded.png"/>
            <p:cNvSpPr/>
            <p:nvPr/>
          </p:nvSpPr>
          <p:spPr>
            <a:xfrm flipH="false" flipV="false" rot="0">
              <a:off x="0" y="0"/>
              <a:ext cx="11148441" cy="11148441"/>
            </a:xfrm>
            <a:custGeom>
              <a:avLst/>
              <a:gdLst/>
              <a:ahLst/>
              <a:cxnLst/>
              <a:rect r="r" b="b" t="t" l="l"/>
              <a:pathLst>
                <a:path h="11148441" w="11148441">
                  <a:moveTo>
                    <a:pt x="0" y="0"/>
                  </a:moveTo>
                  <a:lnTo>
                    <a:pt x="11148441" y="0"/>
                  </a:lnTo>
                  <a:lnTo>
                    <a:pt x="11148441" y="11148441"/>
                  </a:lnTo>
                  <a:lnTo>
                    <a:pt x="0" y="111484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580430" y="10423177"/>
            <a:ext cx="5598467" cy="1869132"/>
            <a:chOff x="0" y="0"/>
            <a:chExt cx="7464623" cy="249217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464552" cy="2492121"/>
            </a:xfrm>
            <a:custGeom>
              <a:avLst/>
              <a:gdLst/>
              <a:ahLst/>
              <a:cxnLst/>
              <a:rect r="r" b="b" t="t" l="l"/>
              <a:pathLst>
                <a:path h="2492121" w="7464552">
                  <a:moveTo>
                    <a:pt x="0" y="33147"/>
                  </a:moveTo>
                  <a:cubicBezTo>
                    <a:pt x="0" y="14859"/>
                    <a:pt x="14859" y="0"/>
                    <a:pt x="33147" y="0"/>
                  </a:cubicBezTo>
                  <a:lnTo>
                    <a:pt x="7431405" y="0"/>
                  </a:lnTo>
                  <a:cubicBezTo>
                    <a:pt x="7449693" y="0"/>
                    <a:pt x="7464552" y="14859"/>
                    <a:pt x="7464552" y="33147"/>
                  </a:cubicBezTo>
                  <a:lnTo>
                    <a:pt x="7464552" y="2458974"/>
                  </a:lnTo>
                  <a:cubicBezTo>
                    <a:pt x="7464552" y="2477262"/>
                    <a:pt x="7449693" y="2492121"/>
                    <a:pt x="7431405" y="2492121"/>
                  </a:cubicBezTo>
                  <a:lnTo>
                    <a:pt x="33147" y="2492121"/>
                  </a:lnTo>
                  <a:cubicBezTo>
                    <a:pt x="14859" y="2492121"/>
                    <a:pt x="0" y="2477262"/>
                    <a:pt x="0" y="2458974"/>
                  </a:cubicBezTo>
                  <a:close/>
                </a:path>
              </a:pathLst>
            </a:custGeom>
            <a:solidFill>
              <a:srgbClr val="F3E8E8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746224" y="10588972"/>
            <a:ext cx="497532" cy="497532"/>
            <a:chOff x="0" y="0"/>
            <a:chExt cx="663377" cy="66337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63321" cy="663321"/>
            </a:xfrm>
            <a:custGeom>
              <a:avLst/>
              <a:gdLst/>
              <a:ahLst/>
              <a:cxnLst/>
              <a:rect r="r" b="b" t="t" l="l"/>
              <a:pathLst>
                <a:path h="663321" w="663321">
                  <a:moveTo>
                    <a:pt x="0" y="331724"/>
                  </a:moveTo>
                  <a:cubicBezTo>
                    <a:pt x="0" y="148463"/>
                    <a:pt x="148463" y="0"/>
                    <a:pt x="331724" y="0"/>
                  </a:cubicBezTo>
                  <a:cubicBezTo>
                    <a:pt x="514985" y="0"/>
                    <a:pt x="663321" y="148463"/>
                    <a:pt x="663321" y="331724"/>
                  </a:cubicBezTo>
                  <a:cubicBezTo>
                    <a:pt x="663321" y="514985"/>
                    <a:pt x="514858" y="663321"/>
                    <a:pt x="331724" y="663321"/>
                  </a:cubicBezTo>
                  <a:cubicBezTo>
                    <a:pt x="148590" y="663321"/>
                    <a:pt x="0" y="514858"/>
                    <a:pt x="0" y="331724"/>
                  </a:cubicBezTo>
                  <a:close/>
                </a:path>
              </a:pathLst>
            </a:custGeom>
            <a:solidFill>
              <a:srgbClr val="F5A3A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16" id="16" descr="preencoded.png"/>
          <p:cNvSpPr/>
          <p:nvPr/>
        </p:nvSpPr>
        <p:spPr>
          <a:xfrm flipH="false" flipV="false" rot="0">
            <a:off x="882997" y="10725745"/>
            <a:ext cx="223838" cy="223838"/>
          </a:xfrm>
          <a:custGeom>
            <a:avLst/>
            <a:gdLst/>
            <a:ahLst/>
            <a:cxnLst/>
            <a:rect r="r" b="b" t="t" l="l"/>
            <a:pathLst>
              <a:path h="223838" w="223838">
                <a:moveTo>
                  <a:pt x="0" y="0"/>
                </a:moveTo>
                <a:lnTo>
                  <a:pt x="223838" y="0"/>
                </a:lnTo>
                <a:lnTo>
                  <a:pt x="223838" y="223837"/>
                </a:lnTo>
                <a:lnTo>
                  <a:pt x="0" y="22383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-16666" r="0" b="-16666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746224" y="11233249"/>
            <a:ext cx="1951285" cy="262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sz="1500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Customer Feedback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46224" y="11538347"/>
            <a:ext cx="5266879" cy="588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249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Analyze reviews with product images to understand complete customer experience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6344691" y="10423177"/>
            <a:ext cx="5598467" cy="1869132"/>
            <a:chOff x="0" y="0"/>
            <a:chExt cx="7464623" cy="2492177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7464552" cy="2492121"/>
            </a:xfrm>
            <a:custGeom>
              <a:avLst/>
              <a:gdLst/>
              <a:ahLst/>
              <a:cxnLst/>
              <a:rect r="r" b="b" t="t" l="l"/>
              <a:pathLst>
                <a:path h="2492121" w="7464552">
                  <a:moveTo>
                    <a:pt x="0" y="33147"/>
                  </a:moveTo>
                  <a:cubicBezTo>
                    <a:pt x="0" y="14859"/>
                    <a:pt x="14859" y="0"/>
                    <a:pt x="33147" y="0"/>
                  </a:cubicBezTo>
                  <a:lnTo>
                    <a:pt x="7431405" y="0"/>
                  </a:lnTo>
                  <a:cubicBezTo>
                    <a:pt x="7449693" y="0"/>
                    <a:pt x="7464552" y="14859"/>
                    <a:pt x="7464552" y="33147"/>
                  </a:cubicBezTo>
                  <a:lnTo>
                    <a:pt x="7464552" y="2458974"/>
                  </a:lnTo>
                  <a:cubicBezTo>
                    <a:pt x="7464552" y="2477262"/>
                    <a:pt x="7449693" y="2492121"/>
                    <a:pt x="7431405" y="2492121"/>
                  </a:cubicBezTo>
                  <a:lnTo>
                    <a:pt x="33147" y="2492121"/>
                  </a:lnTo>
                  <a:cubicBezTo>
                    <a:pt x="14859" y="2492121"/>
                    <a:pt x="0" y="2477262"/>
                    <a:pt x="0" y="2458974"/>
                  </a:cubicBezTo>
                  <a:close/>
                </a:path>
              </a:pathLst>
            </a:custGeom>
            <a:solidFill>
              <a:srgbClr val="F3E8E8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6510486" y="10588972"/>
            <a:ext cx="497532" cy="497532"/>
            <a:chOff x="0" y="0"/>
            <a:chExt cx="663377" cy="66337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63321" cy="663321"/>
            </a:xfrm>
            <a:custGeom>
              <a:avLst/>
              <a:gdLst/>
              <a:ahLst/>
              <a:cxnLst/>
              <a:rect r="r" b="b" t="t" l="l"/>
              <a:pathLst>
                <a:path h="663321" w="663321">
                  <a:moveTo>
                    <a:pt x="0" y="331724"/>
                  </a:moveTo>
                  <a:cubicBezTo>
                    <a:pt x="0" y="148463"/>
                    <a:pt x="148463" y="0"/>
                    <a:pt x="331724" y="0"/>
                  </a:cubicBezTo>
                  <a:cubicBezTo>
                    <a:pt x="514985" y="0"/>
                    <a:pt x="663321" y="148463"/>
                    <a:pt x="663321" y="331724"/>
                  </a:cubicBezTo>
                  <a:cubicBezTo>
                    <a:pt x="663321" y="514985"/>
                    <a:pt x="514858" y="663321"/>
                    <a:pt x="331724" y="663321"/>
                  </a:cubicBezTo>
                  <a:cubicBezTo>
                    <a:pt x="148590" y="663321"/>
                    <a:pt x="0" y="514858"/>
                    <a:pt x="0" y="331724"/>
                  </a:cubicBezTo>
                  <a:close/>
                </a:path>
              </a:pathLst>
            </a:custGeom>
            <a:solidFill>
              <a:srgbClr val="F5A3A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23" id="23" descr="preencoded.png"/>
          <p:cNvSpPr/>
          <p:nvPr/>
        </p:nvSpPr>
        <p:spPr>
          <a:xfrm flipH="false" flipV="false" rot="0">
            <a:off x="6647260" y="10725745"/>
            <a:ext cx="223838" cy="223838"/>
          </a:xfrm>
          <a:custGeom>
            <a:avLst/>
            <a:gdLst/>
            <a:ahLst/>
            <a:cxnLst/>
            <a:rect r="r" b="b" t="t" l="l"/>
            <a:pathLst>
              <a:path h="223838" w="223838">
                <a:moveTo>
                  <a:pt x="0" y="0"/>
                </a:moveTo>
                <a:lnTo>
                  <a:pt x="223837" y="0"/>
                </a:lnTo>
                <a:lnTo>
                  <a:pt x="223837" y="223837"/>
                </a:lnTo>
                <a:lnTo>
                  <a:pt x="0" y="22383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-2083" t="0" r="-2083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6510486" y="11233249"/>
            <a:ext cx="2101006" cy="262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sz="1500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Social Media Monitoring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510486" y="11538347"/>
            <a:ext cx="5266879" cy="588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249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Track brand sentiment across text posts and visual content simultaneously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2108954" y="10423177"/>
            <a:ext cx="5598468" cy="1869132"/>
            <a:chOff x="0" y="0"/>
            <a:chExt cx="7464623" cy="2492177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7464552" cy="2492121"/>
            </a:xfrm>
            <a:custGeom>
              <a:avLst/>
              <a:gdLst/>
              <a:ahLst/>
              <a:cxnLst/>
              <a:rect r="r" b="b" t="t" l="l"/>
              <a:pathLst>
                <a:path h="2492121" w="7464552">
                  <a:moveTo>
                    <a:pt x="0" y="33147"/>
                  </a:moveTo>
                  <a:cubicBezTo>
                    <a:pt x="0" y="14859"/>
                    <a:pt x="14859" y="0"/>
                    <a:pt x="33147" y="0"/>
                  </a:cubicBezTo>
                  <a:lnTo>
                    <a:pt x="7431405" y="0"/>
                  </a:lnTo>
                  <a:cubicBezTo>
                    <a:pt x="7449693" y="0"/>
                    <a:pt x="7464552" y="14859"/>
                    <a:pt x="7464552" y="33147"/>
                  </a:cubicBezTo>
                  <a:lnTo>
                    <a:pt x="7464552" y="2458974"/>
                  </a:lnTo>
                  <a:cubicBezTo>
                    <a:pt x="7464552" y="2477262"/>
                    <a:pt x="7449693" y="2492121"/>
                    <a:pt x="7431405" y="2492121"/>
                  </a:cubicBezTo>
                  <a:lnTo>
                    <a:pt x="33147" y="2492121"/>
                  </a:lnTo>
                  <a:cubicBezTo>
                    <a:pt x="14859" y="2492121"/>
                    <a:pt x="0" y="2477262"/>
                    <a:pt x="0" y="2458974"/>
                  </a:cubicBezTo>
                  <a:close/>
                </a:path>
              </a:pathLst>
            </a:custGeom>
            <a:solidFill>
              <a:srgbClr val="F3E8E8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8" id="28"/>
          <p:cNvGrpSpPr/>
          <p:nvPr/>
        </p:nvGrpSpPr>
        <p:grpSpPr>
          <a:xfrm rot="0">
            <a:off x="12274749" y="10588972"/>
            <a:ext cx="497532" cy="497532"/>
            <a:chOff x="0" y="0"/>
            <a:chExt cx="663377" cy="663377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663321" cy="663321"/>
            </a:xfrm>
            <a:custGeom>
              <a:avLst/>
              <a:gdLst/>
              <a:ahLst/>
              <a:cxnLst/>
              <a:rect r="r" b="b" t="t" l="l"/>
              <a:pathLst>
                <a:path h="663321" w="663321">
                  <a:moveTo>
                    <a:pt x="0" y="331724"/>
                  </a:moveTo>
                  <a:cubicBezTo>
                    <a:pt x="0" y="148463"/>
                    <a:pt x="148463" y="0"/>
                    <a:pt x="331724" y="0"/>
                  </a:cubicBezTo>
                  <a:cubicBezTo>
                    <a:pt x="514985" y="0"/>
                    <a:pt x="663321" y="148463"/>
                    <a:pt x="663321" y="331724"/>
                  </a:cubicBezTo>
                  <a:cubicBezTo>
                    <a:pt x="663321" y="514985"/>
                    <a:pt x="514858" y="663321"/>
                    <a:pt x="331724" y="663321"/>
                  </a:cubicBezTo>
                  <a:cubicBezTo>
                    <a:pt x="148590" y="663321"/>
                    <a:pt x="0" y="514858"/>
                    <a:pt x="0" y="331724"/>
                  </a:cubicBezTo>
                  <a:close/>
                </a:path>
              </a:pathLst>
            </a:custGeom>
            <a:solidFill>
              <a:srgbClr val="F5A3A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30" id="30" descr="preencoded.png"/>
          <p:cNvSpPr/>
          <p:nvPr/>
        </p:nvSpPr>
        <p:spPr>
          <a:xfrm flipH="false" flipV="false" rot="0">
            <a:off x="12411521" y="10725745"/>
            <a:ext cx="223838" cy="223838"/>
          </a:xfrm>
          <a:custGeom>
            <a:avLst/>
            <a:gdLst/>
            <a:ahLst/>
            <a:cxnLst/>
            <a:rect r="r" b="b" t="t" l="l"/>
            <a:pathLst>
              <a:path h="223838" w="223838">
                <a:moveTo>
                  <a:pt x="0" y="0"/>
                </a:moveTo>
                <a:lnTo>
                  <a:pt x="223838" y="0"/>
                </a:lnTo>
                <a:lnTo>
                  <a:pt x="223838" y="223837"/>
                </a:lnTo>
                <a:lnTo>
                  <a:pt x="0" y="22383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-8333" r="0" b="-8333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12274749" y="11233249"/>
            <a:ext cx="1951285" cy="262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sz="1500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Content Moderation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2274749" y="11538347"/>
            <a:ext cx="5266879" cy="322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249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Detect harmful content in both written comments and uploaded images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AF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739658" y="636686"/>
            <a:ext cx="6287244" cy="798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12"/>
              </a:lnSpc>
            </a:pPr>
            <a:r>
              <a:rPr lang="en-US" sz="4625">
                <a:solidFill>
                  <a:srgbClr val="1F1E1E"/>
                </a:solidFill>
                <a:latin typeface="Arimo"/>
                <a:ea typeface="Arimo"/>
                <a:cs typeface="Arimo"/>
                <a:sym typeface="Arimo"/>
              </a:rPr>
              <a:t>Introducing MovieMood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739658" y="1717179"/>
            <a:ext cx="9666685" cy="1304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A full-stack sentiment analysis application that understands both what you write and what you show. MovieMood combines natural language processing with computer vision to deliver comprehensive emotional intelligence.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7739658" y="3682604"/>
            <a:ext cx="4707434" cy="3043535"/>
            <a:chOff x="0" y="0"/>
            <a:chExt cx="6276578" cy="405804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276594" cy="4058031"/>
            </a:xfrm>
            <a:custGeom>
              <a:avLst/>
              <a:gdLst/>
              <a:ahLst/>
              <a:cxnLst/>
              <a:rect r="r" b="b" t="t" l="l"/>
              <a:pathLst>
                <a:path h="4058031" w="6276594">
                  <a:moveTo>
                    <a:pt x="0" y="182880"/>
                  </a:moveTo>
                  <a:cubicBezTo>
                    <a:pt x="0" y="81915"/>
                    <a:pt x="81915" y="0"/>
                    <a:pt x="182880" y="0"/>
                  </a:cubicBezTo>
                  <a:lnTo>
                    <a:pt x="6093714" y="0"/>
                  </a:lnTo>
                  <a:cubicBezTo>
                    <a:pt x="6194679" y="0"/>
                    <a:pt x="6276594" y="81915"/>
                    <a:pt x="6276594" y="182880"/>
                  </a:cubicBezTo>
                  <a:lnTo>
                    <a:pt x="6276594" y="3875151"/>
                  </a:lnTo>
                  <a:cubicBezTo>
                    <a:pt x="6276594" y="3976116"/>
                    <a:pt x="6194679" y="4058031"/>
                    <a:pt x="6093714" y="4058031"/>
                  </a:cubicBezTo>
                  <a:lnTo>
                    <a:pt x="182880" y="4058031"/>
                  </a:lnTo>
                  <a:cubicBezTo>
                    <a:pt x="81915" y="4058031"/>
                    <a:pt x="0" y="3976116"/>
                    <a:pt x="0" y="3875151"/>
                  </a:cubicBezTo>
                  <a:close/>
                </a:path>
              </a:pathLst>
            </a:custGeom>
            <a:solidFill>
              <a:srgbClr val="FFFAF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7739658" y="3654029"/>
            <a:ext cx="4707434" cy="114300"/>
            <a:chOff x="0" y="0"/>
            <a:chExt cx="6276578" cy="1524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276594" cy="152400"/>
            </a:xfrm>
            <a:custGeom>
              <a:avLst/>
              <a:gdLst/>
              <a:ahLst/>
              <a:cxnLst/>
              <a:rect r="r" b="b" t="t" l="l"/>
              <a:pathLst>
                <a:path h="152400" w="6276594">
                  <a:moveTo>
                    <a:pt x="0" y="50419"/>
                  </a:moveTo>
                  <a:cubicBezTo>
                    <a:pt x="0" y="22606"/>
                    <a:pt x="22606" y="0"/>
                    <a:pt x="50419" y="0"/>
                  </a:cubicBezTo>
                  <a:lnTo>
                    <a:pt x="6226175" y="0"/>
                  </a:lnTo>
                  <a:cubicBezTo>
                    <a:pt x="6253988" y="0"/>
                    <a:pt x="6276594" y="22606"/>
                    <a:pt x="6276594" y="50419"/>
                  </a:cubicBezTo>
                  <a:lnTo>
                    <a:pt x="6276594" y="101981"/>
                  </a:lnTo>
                  <a:cubicBezTo>
                    <a:pt x="6276594" y="129794"/>
                    <a:pt x="6253988" y="152400"/>
                    <a:pt x="6226175" y="152400"/>
                  </a:cubicBezTo>
                  <a:lnTo>
                    <a:pt x="50419" y="152400"/>
                  </a:lnTo>
                  <a:cubicBezTo>
                    <a:pt x="22606" y="152400"/>
                    <a:pt x="0" y="129794"/>
                    <a:pt x="0" y="101981"/>
                  </a:cubicBezTo>
                  <a:close/>
                </a:path>
              </a:pathLst>
            </a:custGeom>
            <a:solidFill>
              <a:srgbClr val="F5A3A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9715575" y="3304878"/>
            <a:ext cx="755600" cy="755600"/>
            <a:chOff x="0" y="0"/>
            <a:chExt cx="1007467" cy="100746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007491" cy="1007491"/>
            </a:xfrm>
            <a:custGeom>
              <a:avLst/>
              <a:gdLst/>
              <a:ahLst/>
              <a:cxnLst/>
              <a:rect r="r" b="b" t="t" l="l"/>
              <a:pathLst>
                <a:path h="1007491" w="1007491">
                  <a:moveTo>
                    <a:pt x="0" y="503682"/>
                  </a:moveTo>
                  <a:cubicBezTo>
                    <a:pt x="0" y="225552"/>
                    <a:pt x="225552" y="0"/>
                    <a:pt x="503682" y="0"/>
                  </a:cubicBezTo>
                  <a:cubicBezTo>
                    <a:pt x="781812" y="0"/>
                    <a:pt x="1007491" y="225552"/>
                    <a:pt x="1007491" y="503682"/>
                  </a:cubicBezTo>
                  <a:cubicBezTo>
                    <a:pt x="1007491" y="781812"/>
                    <a:pt x="781939" y="1007491"/>
                    <a:pt x="503682" y="1007491"/>
                  </a:cubicBezTo>
                  <a:cubicBezTo>
                    <a:pt x="225425" y="1007491"/>
                    <a:pt x="0" y="781939"/>
                    <a:pt x="0" y="503682"/>
                  </a:cubicBezTo>
                  <a:close/>
                </a:path>
              </a:pathLst>
            </a:custGeom>
            <a:solidFill>
              <a:srgbClr val="F5A3A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16" id="16" descr="preencoded.png"/>
          <p:cNvSpPr/>
          <p:nvPr/>
        </p:nvSpPr>
        <p:spPr>
          <a:xfrm flipH="false" flipV="false" rot="0">
            <a:off x="9942240" y="3531394"/>
            <a:ext cx="302270" cy="302270"/>
          </a:xfrm>
          <a:custGeom>
            <a:avLst/>
            <a:gdLst/>
            <a:ahLst/>
            <a:cxnLst/>
            <a:rect r="r" b="b" t="t" l="l"/>
            <a:pathLst>
              <a:path h="302270" w="302270">
                <a:moveTo>
                  <a:pt x="0" y="0"/>
                </a:moveTo>
                <a:lnTo>
                  <a:pt x="302270" y="0"/>
                </a:lnTo>
                <a:lnTo>
                  <a:pt x="302270" y="302270"/>
                </a:lnTo>
                <a:lnTo>
                  <a:pt x="0" y="30227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-9374" r="0" b="-9374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8020050" y="4283720"/>
            <a:ext cx="2963615" cy="398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312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Text Analysis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020050" y="4738390"/>
            <a:ext cx="4146649" cy="1707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Classifies movie reviews as positive or negative using advanced NLP techniques and machine learning models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2698909" y="3682604"/>
            <a:ext cx="4707434" cy="3043535"/>
            <a:chOff x="0" y="0"/>
            <a:chExt cx="6276578" cy="4058047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276594" cy="4058031"/>
            </a:xfrm>
            <a:custGeom>
              <a:avLst/>
              <a:gdLst/>
              <a:ahLst/>
              <a:cxnLst/>
              <a:rect r="r" b="b" t="t" l="l"/>
              <a:pathLst>
                <a:path h="4058031" w="6276594">
                  <a:moveTo>
                    <a:pt x="0" y="182880"/>
                  </a:moveTo>
                  <a:cubicBezTo>
                    <a:pt x="0" y="81915"/>
                    <a:pt x="81915" y="0"/>
                    <a:pt x="182880" y="0"/>
                  </a:cubicBezTo>
                  <a:lnTo>
                    <a:pt x="6093714" y="0"/>
                  </a:lnTo>
                  <a:cubicBezTo>
                    <a:pt x="6194679" y="0"/>
                    <a:pt x="6276594" y="81915"/>
                    <a:pt x="6276594" y="182880"/>
                  </a:cubicBezTo>
                  <a:lnTo>
                    <a:pt x="6276594" y="3875151"/>
                  </a:lnTo>
                  <a:cubicBezTo>
                    <a:pt x="6276594" y="3976116"/>
                    <a:pt x="6194679" y="4058031"/>
                    <a:pt x="6093714" y="4058031"/>
                  </a:cubicBezTo>
                  <a:lnTo>
                    <a:pt x="182880" y="4058031"/>
                  </a:lnTo>
                  <a:cubicBezTo>
                    <a:pt x="81915" y="4058031"/>
                    <a:pt x="0" y="3976116"/>
                    <a:pt x="0" y="3875151"/>
                  </a:cubicBezTo>
                  <a:close/>
                </a:path>
              </a:pathLst>
            </a:custGeom>
            <a:solidFill>
              <a:srgbClr val="FFFAF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12698909" y="3654029"/>
            <a:ext cx="4707434" cy="114300"/>
            <a:chOff x="0" y="0"/>
            <a:chExt cx="6276578" cy="1524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276594" cy="152400"/>
            </a:xfrm>
            <a:custGeom>
              <a:avLst/>
              <a:gdLst/>
              <a:ahLst/>
              <a:cxnLst/>
              <a:rect r="r" b="b" t="t" l="l"/>
              <a:pathLst>
                <a:path h="152400" w="6276594">
                  <a:moveTo>
                    <a:pt x="0" y="50419"/>
                  </a:moveTo>
                  <a:cubicBezTo>
                    <a:pt x="0" y="22606"/>
                    <a:pt x="22606" y="0"/>
                    <a:pt x="50419" y="0"/>
                  </a:cubicBezTo>
                  <a:lnTo>
                    <a:pt x="6226175" y="0"/>
                  </a:lnTo>
                  <a:cubicBezTo>
                    <a:pt x="6253988" y="0"/>
                    <a:pt x="6276594" y="22606"/>
                    <a:pt x="6276594" y="50419"/>
                  </a:cubicBezTo>
                  <a:lnTo>
                    <a:pt x="6276594" y="101981"/>
                  </a:lnTo>
                  <a:cubicBezTo>
                    <a:pt x="6276594" y="129794"/>
                    <a:pt x="6253988" y="152400"/>
                    <a:pt x="6226175" y="152400"/>
                  </a:cubicBezTo>
                  <a:lnTo>
                    <a:pt x="50419" y="152400"/>
                  </a:lnTo>
                  <a:cubicBezTo>
                    <a:pt x="22606" y="152400"/>
                    <a:pt x="0" y="129794"/>
                    <a:pt x="0" y="101981"/>
                  </a:cubicBezTo>
                  <a:close/>
                </a:path>
              </a:pathLst>
            </a:custGeom>
            <a:solidFill>
              <a:srgbClr val="F5A3A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3" id="23"/>
          <p:cNvGrpSpPr/>
          <p:nvPr/>
        </p:nvGrpSpPr>
        <p:grpSpPr>
          <a:xfrm rot="0">
            <a:off x="14674825" y="3304878"/>
            <a:ext cx="755600" cy="755600"/>
            <a:chOff x="0" y="0"/>
            <a:chExt cx="1007467" cy="1007467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007491" cy="1007491"/>
            </a:xfrm>
            <a:custGeom>
              <a:avLst/>
              <a:gdLst/>
              <a:ahLst/>
              <a:cxnLst/>
              <a:rect r="r" b="b" t="t" l="l"/>
              <a:pathLst>
                <a:path h="1007491" w="1007491">
                  <a:moveTo>
                    <a:pt x="0" y="503682"/>
                  </a:moveTo>
                  <a:cubicBezTo>
                    <a:pt x="0" y="225552"/>
                    <a:pt x="225552" y="0"/>
                    <a:pt x="503682" y="0"/>
                  </a:cubicBezTo>
                  <a:cubicBezTo>
                    <a:pt x="781812" y="0"/>
                    <a:pt x="1007491" y="225552"/>
                    <a:pt x="1007491" y="503682"/>
                  </a:cubicBezTo>
                  <a:cubicBezTo>
                    <a:pt x="1007491" y="781812"/>
                    <a:pt x="781939" y="1007491"/>
                    <a:pt x="503682" y="1007491"/>
                  </a:cubicBezTo>
                  <a:cubicBezTo>
                    <a:pt x="225425" y="1007491"/>
                    <a:pt x="0" y="781939"/>
                    <a:pt x="0" y="503682"/>
                  </a:cubicBezTo>
                  <a:close/>
                </a:path>
              </a:pathLst>
            </a:custGeom>
            <a:solidFill>
              <a:srgbClr val="F5A3A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25" id="25" descr="preencoded.png"/>
          <p:cNvSpPr/>
          <p:nvPr/>
        </p:nvSpPr>
        <p:spPr>
          <a:xfrm flipH="false" flipV="false" rot="0">
            <a:off x="14901490" y="3531394"/>
            <a:ext cx="302270" cy="302270"/>
          </a:xfrm>
          <a:custGeom>
            <a:avLst/>
            <a:gdLst/>
            <a:ahLst/>
            <a:cxnLst/>
            <a:rect r="r" b="b" t="t" l="l"/>
            <a:pathLst>
              <a:path h="302270" w="302270">
                <a:moveTo>
                  <a:pt x="0" y="0"/>
                </a:moveTo>
                <a:lnTo>
                  <a:pt x="302270" y="0"/>
                </a:lnTo>
                <a:lnTo>
                  <a:pt x="302270" y="302270"/>
                </a:lnTo>
                <a:lnTo>
                  <a:pt x="0" y="30227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-10937" t="0" r="-10937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2979301" y="4283720"/>
            <a:ext cx="2963615" cy="398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312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Image Analysis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979301" y="4738390"/>
            <a:ext cx="4146649" cy="1304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Detects emotions from facial expressions—happy, sad, angry, or neutral—using deep learning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7739658" y="7355681"/>
            <a:ext cx="9666685" cy="2237483"/>
            <a:chOff x="0" y="0"/>
            <a:chExt cx="12888913" cy="298331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2888976" cy="2983357"/>
            </a:xfrm>
            <a:custGeom>
              <a:avLst/>
              <a:gdLst/>
              <a:ahLst/>
              <a:cxnLst/>
              <a:rect r="r" b="b" t="t" l="l"/>
              <a:pathLst>
                <a:path h="2983357" w="12888976">
                  <a:moveTo>
                    <a:pt x="0" y="182880"/>
                  </a:moveTo>
                  <a:cubicBezTo>
                    <a:pt x="0" y="81915"/>
                    <a:pt x="81915" y="0"/>
                    <a:pt x="182880" y="0"/>
                  </a:cubicBezTo>
                  <a:lnTo>
                    <a:pt x="12706097" y="0"/>
                  </a:lnTo>
                  <a:cubicBezTo>
                    <a:pt x="12807061" y="0"/>
                    <a:pt x="12888976" y="81915"/>
                    <a:pt x="12888976" y="182880"/>
                  </a:cubicBezTo>
                  <a:lnTo>
                    <a:pt x="12888976" y="2800477"/>
                  </a:lnTo>
                  <a:cubicBezTo>
                    <a:pt x="12888976" y="2901442"/>
                    <a:pt x="12807061" y="2983357"/>
                    <a:pt x="12706097" y="2983357"/>
                  </a:cubicBezTo>
                  <a:lnTo>
                    <a:pt x="182880" y="2983357"/>
                  </a:lnTo>
                  <a:cubicBezTo>
                    <a:pt x="81915" y="2983357"/>
                    <a:pt x="0" y="2901442"/>
                    <a:pt x="0" y="2800477"/>
                  </a:cubicBezTo>
                  <a:close/>
                </a:path>
              </a:pathLst>
            </a:custGeom>
            <a:solidFill>
              <a:srgbClr val="FFFAF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30" id="30"/>
          <p:cNvGrpSpPr/>
          <p:nvPr/>
        </p:nvGrpSpPr>
        <p:grpSpPr>
          <a:xfrm rot="0">
            <a:off x="7739658" y="7327106"/>
            <a:ext cx="9666685" cy="114300"/>
            <a:chOff x="0" y="0"/>
            <a:chExt cx="12888913" cy="1524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2888976" cy="152400"/>
            </a:xfrm>
            <a:custGeom>
              <a:avLst/>
              <a:gdLst/>
              <a:ahLst/>
              <a:cxnLst/>
              <a:rect r="r" b="b" t="t" l="l"/>
              <a:pathLst>
                <a:path h="152400" w="12888976">
                  <a:moveTo>
                    <a:pt x="0" y="50419"/>
                  </a:moveTo>
                  <a:cubicBezTo>
                    <a:pt x="0" y="22606"/>
                    <a:pt x="22606" y="0"/>
                    <a:pt x="50419" y="0"/>
                  </a:cubicBezTo>
                  <a:lnTo>
                    <a:pt x="12838557" y="0"/>
                  </a:lnTo>
                  <a:cubicBezTo>
                    <a:pt x="12866370" y="0"/>
                    <a:pt x="12888976" y="22606"/>
                    <a:pt x="12888976" y="50419"/>
                  </a:cubicBezTo>
                  <a:lnTo>
                    <a:pt x="12888976" y="101981"/>
                  </a:lnTo>
                  <a:cubicBezTo>
                    <a:pt x="12888976" y="129794"/>
                    <a:pt x="12866370" y="152400"/>
                    <a:pt x="12838557" y="152400"/>
                  </a:cubicBezTo>
                  <a:lnTo>
                    <a:pt x="50419" y="152400"/>
                  </a:lnTo>
                  <a:cubicBezTo>
                    <a:pt x="22606" y="152400"/>
                    <a:pt x="0" y="129794"/>
                    <a:pt x="0" y="101981"/>
                  </a:cubicBezTo>
                  <a:close/>
                </a:path>
              </a:pathLst>
            </a:custGeom>
            <a:solidFill>
              <a:srgbClr val="F5A3A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32" id="32"/>
          <p:cNvGrpSpPr/>
          <p:nvPr/>
        </p:nvGrpSpPr>
        <p:grpSpPr>
          <a:xfrm rot="0">
            <a:off x="12195200" y="6977955"/>
            <a:ext cx="755600" cy="755600"/>
            <a:chOff x="0" y="0"/>
            <a:chExt cx="1007467" cy="1007467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007491" cy="1007491"/>
            </a:xfrm>
            <a:custGeom>
              <a:avLst/>
              <a:gdLst/>
              <a:ahLst/>
              <a:cxnLst/>
              <a:rect r="r" b="b" t="t" l="l"/>
              <a:pathLst>
                <a:path h="1007491" w="1007491">
                  <a:moveTo>
                    <a:pt x="0" y="503682"/>
                  </a:moveTo>
                  <a:cubicBezTo>
                    <a:pt x="0" y="225552"/>
                    <a:pt x="225552" y="0"/>
                    <a:pt x="503682" y="0"/>
                  </a:cubicBezTo>
                  <a:cubicBezTo>
                    <a:pt x="781812" y="0"/>
                    <a:pt x="1007491" y="225552"/>
                    <a:pt x="1007491" y="503682"/>
                  </a:cubicBezTo>
                  <a:cubicBezTo>
                    <a:pt x="1007491" y="781812"/>
                    <a:pt x="781939" y="1007491"/>
                    <a:pt x="503682" y="1007491"/>
                  </a:cubicBezTo>
                  <a:cubicBezTo>
                    <a:pt x="225425" y="1007491"/>
                    <a:pt x="0" y="781939"/>
                    <a:pt x="0" y="503682"/>
                  </a:cubicBezTo>
                  <a:close/>
                </a:path>
              </a:pathLst>
            </a:custGeom>
            <a:solidFill>
              <a:srgbClr val="F5A3A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34" id="34" descr="preencoded.png"/>
          <p:cNvSpPr/>
          <p:nvPr/>
        </p:nvSpPr>
        <p:spPr>
          <a:xfrm flipH="false" flipV="false" rot="0">
            <a:off x="12421865" y="7204473"/>
            <a:ext cx="302270" cy="302270"/>
          </a:xfrm>
          <a:custGeom>
            <a:avLst/>
            <a:gdLst/>
            <a:ahLst/>
            <a:cxnLst/>
            <a:rect r="r" b="b" t="t" l="l"/>
            <a:pathLst>
              <a:path h="302270" w="302270">
                <a:moveTo>
                  <a:pt x="0" y="0"/>
                </a:moveTo>
                <a:lnTo>
                  <a:pt x="302270" y="0"/>
                </a:lnTo>
                <a:lnTo>
                  <a:pt x="302270" y="302269"/>
                </a:lnTo>
                <a:lnTo>
                  <a:pt x="0" y="30226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-4687" t="0" r="-4687" b="0"/>
            </a:stretch>
          </a:blipFill>
        </p:spPr>
      </p:sp>
      <p:sp>
        <p:nvSpPr>
          <p:cNvPr name="TextBox 35" id="35"/>
          <p:cNvSpPr txBox="true"/>
          <p:nvPr/>
        </p:nvSpPr>
        <p:spPr>
          <a:xfrm rot="0">
            <a:off x="8020050" y="7956797"/>
            <a:ext cx="2963615" cy="398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312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Modern Web Interface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8020050" y="8411467"/>
            <a:ext cx="9105900" cy="901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Built with React and Tailwind CSS featuring glassmorphism design and smooth animations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AF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42231" y="693390"/>
            <a:ext cx="6334422" cy="839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87"/>
              </a:lnSpc>
            </a:pPr>
            <a:r>
              <a:rPr lang="en-US" sz="4937">
                <a:solidFill>
                  <a:srgbClr val="1F1E1E"/>
                </a:solidFill>
                <a:latin typeface="Arimo"/>
                <a:ea typeface="Arimo"/>
                <a:cs typeface="Arimo"/>
                <a:sym typeface="Arimo"/>
              </a:rPr>
              <a:t>Technology Stack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2231" y="1850826"/>
            <a:ext cx="9545539" cy="94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MovieMood leverages cutting-edge technologies to deliver a powerful, responsive, and production-ready application.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942231" y="3100834"/>
            <a:ext cx="807541" cy="807541"/>
          </a:xfrm>
          <a:custGeom>
            <a:avLst/>
            <a:gdLst/>
            <a:ahLst/>
            <a:cxnLst/>
            <a:rect r="r" b="b" t="t" l="l"/>
            <a:pathLst>
              <a:path h="807541" w="807541">
                <a:moveTo>
                  <a:pt x="0" y="0"/>
                </a:moveTo>
                <a:lnTo>
                  <a:pt x="807541" y="0"/>
                </a:lnTo>
                <a:lnTo>
                  <a:pt x="807541" y="807541"/>
                </a:lnTo>
                <a:lnTo>
                  <a:pt x="0" y="8075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-21764" r="0" b="-21764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086272" y="3308896"/>
            <a:ext cx="3167211" cy="414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Frontend Framework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86272" y="3799582"/>
            <a:ext cx="8401496" cy="1377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 b="true">
                <a:solidFill>
                  <a:srgbClr val="3B3535"/>
                </a:solidFill>
                <a:latin typeface="Roboto Bold"/>
                <a:ea typeface="Roboto Bold"/>
                <a:cs typeface="Roboto Bold"/>
                <a:sym typeface="Roboto Bold"/>
              </a:rPr>
              <a:t>React 18</a:t>
            </a:r>
            <a:r>
              <a:rPr lang="en-US" sz="2062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 with Vite for lightning-fast development, </a:t>
            </a:r>
            <a:r>
              <a:rPr lang="en-US" sz="2062" b="true">
                <a:solidFill>
                  <a:srgbClr val="3B3535"/>
                </a:solidFill>
                <a:latin typeface="Roboto Bold"/>
                <a:ea typeface="Roboto Bold"/>
                <a:cs typeface="Roboto Bold"/>
                <a:sym typeface="Roboto Bold"/>
              </a:rPr>
              <a:t>Tailwind CSS</a:t>
            </a:r>
            <a:r>
              <a:rPr lang="en-US" sz="2062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 for modern styling, </a:t>
            </a:r>
            <a:r>
              <a:rPr lang="en-US" sz="2062" b="true">
                <a:solidFill>
                  <a:srgbClr val="3B3535"/>
                </a:solidFill>
                <a:latin typeface="Roboto Bold"/>
                <a:ea typeface="Roboto Bold"/>
                <a:cs typeface="Roboto Bold"/>
                <a:sym typeface="Roboto Bold"/>
              </a:rPr>
              <a:t>Framer Motion</a:t>
            </a:r>
            <a:r>
              <a:rPr lang="en-US" sz="2062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 for fluid animations, and </a:t>
            </a:r>
            <a:r>
              <a:rPr lang="en-US" sz="2062" b="true">
                <a:solidFill>
                  <a:srgbClr val="3B3535"/>
                </a:solidFill>
                <a:latin typeface="Roboto Bold"/>
                <a:ea typeface="Roboto Bold"/>
                <a:cs typeface="Roboto Bold"/>
                <a:sym typeface="Roboto Bold"/>
              </a:rPr>
              <a:t>Axios</a:t>
            </a:r>
            <a:r>
              <a:rPr lang="en-US" sz="2062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 for API communication</a:t>
            </a:r>
          </a:p>
        </p:txBody>
      </p:sp>
      <p:sp>
        <p:nvSpPr>
          <p:cNvPr name="Freeform 13" id="13" descr="preencoded.png"/>
          <p:cNvSpPr/>
          <p:nvPr/>
        </p:nvSpPr>
        <p:spPr>
          <a:xfrm flipH="false" flipV="false" rot="0">
            <a:off x="942231" y="5715744"/>
            <a:ext cx="807541" cy="807541"/>
          </a:xfrm>
          <a:custGeom>
            <a:avLst/>
            <a:gdLst/>
            <a:ahLst/>
            <a:cxnLst/>
            <a:rect r="r" b="b" t="t" l="l"/>
            <a:pathLst>
              <a:path h="807541" w="807541">
                <a:moveTo>
                  <a:pt x="0" y="0"/>
                </a:moveTo>
                <a:lnTo>
                  <a:pt x="807541" y="0"/>
                </a:lnTo>
                <a:lnTo>
                  <a:pt x="807541" y="807541"/>
                </a:lnTo>
                <a:lnTo>
                  <a:pt x="0" y="80754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-3529" t="0" r="-3529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086272" y="5923806"/>
            <a:ext cx="3167211" cy="414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Backend API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086272" y="6414492"/>
            <a:ext cx="8401496" cy="947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 b="true">
                <a:solidFill>
                  <a:srgbClr val="3B3535"/>
                </a:solidFill>
                <a:latin typeface="Roboto Bold"/>
                <a:ea typeface="Roboto Bold"/>
                <a:cs typeface="Roboto Bold"/>
                <a:sym typeface="Roboto Bold"/>
              </a:rPr>
              <a:t>FastAPI</a:t>
            </a:r>
            <a:r>
              <a:rPr lang="en-US" sz="2062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 with Python providing high-performance async endpoints, automatic API documentation, and robust request validation</a:t>
            </a:r>
          </a:p>
        </p:txBody>
      </p:sp>
      <p:sp>
        <p:nvSpPr>
          <p:cNvPr name="Freeform 16" id="16" descr="preencoded.png"/>
          <p:cNvSpPr/>
          <p:nvPr/>
        </p:nvSpPr>
        <p:spPr>
          <a:xfrm flipH="false" flipV="false" rot="0">
            <a:off x="942231" y="7899946"/>
            <a:ext cx="807541" cy="807541"/>
          </a:xfrm>
          <a:custGeom>
            <a:avLst/>
            <a:gdLst/>
            <a:ahLst/>
            <a:cxnLst/>
            <a:rect r="r" b="b" t="t" l="l"/>
            <a:pathLst>
              <a:path h="807541" w="807541">
                <a:moveTo>
                  <a:pt x="0" y="0"/>
                </a:moveTo>
                <a:lnTo>
                  <a:pt x="807541" y="0"/>
                </a:lnTo>
                <a:lnTo>
                  <a:pt x="807541" y="807541"/>
                </a:lnTo>
                <a:lnTo>
                  <a:pt x="0" y="80754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-588" t="0" r="-588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2086272" y="8108008"/>
            <a:ext cx="3167211" cy="414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Machine Learning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086272" y="8598694"/>
            <a:ext cx="8401496" cy="947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062" b="true">
                <a:solidFill>
                  <a:srgbClr val="3B3535"/>
                </a:solidFill>
                <a:latin typeface="Roboto Bold"/>
                <a:ea typeface="Roboto Bold"/>
                <a:cs typeface="Roboto Bold"/>
                <a:sym typeface="Roboto Bold"/>
              </a:rPr>
              <a:t>scikit-learn</a:t>
            </a:r>
            <a:r>
              <a:rPr lang="en-US" sz="2062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 for text classification, </a:t>
            </a:r>
            <a:r>
              <a:rPr lang="en-US" sz="2062" b="true">
                <a:solidFill>
                  <a:srgbClr val="3B3535"/>
                </a:solidFill>
                <a:latin typeface="Roboto Bold"/>
                <a:ea typeface="Roboto Bold"/>
                <a:cs typeface="Roboto Bold"/>
                <a:sym typeface="Roboto Bold"/>
              </a:rPr>
              <a:t>TensorFlow/Keras</a:t>
            </a:r>
            <a:r>
              <a:rPr lang="en-US" sz="2062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 for deep learning, and </a:t>
            </a:r>
            <a:r>
              <a:rPr lang="en-US" sz="2062" b="true">
                <a:solidFill>
                  <a:srgbClr val="3B3535"/>
                </a:solidFill>
                <a:latin typeface="Roboto Bold"/>
                <a:ea typeface="Roboto Bold"/>
                <a:cs typeface="Roboto Bold"/>
                <a:sym typeface="Roboto Bold"/>
              </a:rPr>
              <a:t>NLTK</a:t>
            </a:r>
            <a:r>
              <a:rPr lang="en-US" sz="2062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 for natural language processing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AF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18288000" cy="2890689"/>
            <a:chOff x="0" y="0"/>
            <a:chExt cx="24384000" cy="3854252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24384000" cy="3854196"/>
            </a:xfrm>
            <a:custGeom>
              <a:avLst/>
              <a:gdLst/>
              <a:ahLst/>
              <a:cxnLst/>
              <a:rect r="r" b="b" t="t" l="l"/>
              <a:pathLst>
                <a:path h="3854196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3854196"/>
                  </a:lnTo>
                  <a:lnTo>
                    <a:pt x="0" y="38541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79" t="0" r="-79" b="-1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809328" y="3488531"/>
            <a:ext cx="5441305" cy="718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12"/>
              </a:lnSpc>
            </a:pPr>
            <a:r>
              <a:rPr lang="en-US" sz="4250">
                <a:solidFill>
                  <a:srgbClr val="1F1E1E"/>
                </a:solidFill>
                <a:latin typeface="Arimo"/>
                <a:ea typeface="Arimo"/>
                <a:cs typeface="Arimo"/>
                <a:sym typeface="Arimo"/>
              </a:rPr>
              <a:t>System Architecture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09328" y="4477345"/>
            <a:ext cx="16669345" cy="446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A clean, modular architecture ensures scalability and maintainability while delivering real-time predictions.</a:t>
            </a:r>
          </a:p>
        </p:txBody>
      </p: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809328" y="5183684"/>
            <a:ext cx="8334673" cy="924966"/>
            <a:chOff x="0" y="0"/>
            <a:chExt cx="11112897" cy="1233288"/>
          </a:xfrm>
        </p:grpSpPr>
        <p:sp>
          <p:nvSpPr>
            <p:cNvPr name="Freeform 11" id="11" descr="preencoded.png"/>
            <p:cNvSpPr/>
            <p:nvPr/>
          </p:nvSpPr>
          <p:spPr>
            <a:xfrm flipH="false" flipV="false" rot="0">
              <a:off x="0" y="0"/>
              <a:ext cx="11112881" cy="1233297"/>
            </a:xfrm>
            <a:custGeom>
              <a:avLst/>
              <a:gdLst/>
              <a:ahLst/>
              <a:cxnLst/>
              <a:rect r="r" b="b" t="t" l="l"/>
              <a:pathLst>
                <a:path h="1233297" w="11112881">
                  <a:moveTo>
                    <a:pt x="0" y="0"/>
                  </a:moveTo>
                  <a:lnTo>
                    <a:pt x="11112881" y="0"/>
                  </a:lnTo>
                  <a:lnTo>
                    <a:pt x="11112881" y="1233297"/>
                  </a:lnTo>
                  <a:lnTo>
                    <a:pt x="0" y="12332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54" t="0" r="-54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040457" y="6320730"/>
            <a:ext cx="2720579" cy="359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User Interface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40457" y="6742360"/>
            <a:ext cx="7872412" cy="446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React frontend with intuitive input forms for text and image uploads</a:t>
            </a:r>
          </a:p>
        </p:txBody>
      </p: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9144000" y="5183684"/>
            <a:ext cx="8334672" cy="924966"/>
            <a:chOff x="0" y="0"/>
            <a:chExt cx="11112897" cy="1233288"/>
          </a:xfrm>
        </p:grpSpPr>
        <p:sp>
          <p:nvSpPr>
            <p:cNvPr name="Freeform 15" id="15" descr="preencoded.png"/>
            <p:cNvSpPr/>
            <p:nvPr/>
          </p:nvSpPr>
          <p:spPr>
            <a:xfrm flipH="false" flipV="false" rot="0">
              <a:off x="0" y="0"/>
              <a:ext cx="11112881" cy="1233297"/>
            </a:xfrm>
            <a:custGeom>
              <a:avLst/>
              <a:gdLst/>
              <a:ahLst/>
              <a:cxnLst/>
              <a:rect r="r" b="b" t="t" l="l"/>
              <a:pathLst>
                <a:path h="1233297" w="11112881">
                  <a:moveTo>
                    <a:pt x="0" y="0"/>
                  </a:moveTo>
                  <a:lnTo>
                    <a:pt x="11112881" y="0"/>
                  </a:lnTo>
                  <a:lnTo>
                    <a:pt x="11112881" y="1233297"/>
                  </a:lnTo>
                  <a:lnTo>
                    <a:pt x="0" y="12332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4" t="0" r="-54" b="0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9375130" y="6320730"/>
            <a:ext cx="2720579" cy="359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API Layer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375130" y="6742360"/>
            <a:ext cx="7872412" cy="446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FastAPI backend handling requests and routing to appropriate models</a:t>
            </a:r>
          </a:p>
        </p:txBody>
      </p: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809328" y="7419677"/>
            <a:ext cx="8334673" cy="924966"/>
            <a:chOff x="0" y="0"/>
            <a:chExt cx="11112897" cy="1233288"/>
          </a:xfrm>
        </p:grpSpPr>
        <p:sp>
          <p:nvSpPr>
            <p:cNvPr name="Freeform 19" id="19" descr="preencoded.png"/>
            <p:cNvSpPr/>
            <p:nvPr/>
          </p:nvSpPr>
          <p:spPr>
            <a:xfrm flipH="false" flipV="false" rot="0">
              <a:off x="0" y="0"/>
              <a:ext cx="11112881" cy="1233297"/>
            </a:xfrm>
            <a:custGeom>
              <a:avLst/>
              <a:gdLst/>
              <a:ahLst/>
              <a:cxnLst/>
              <a:rect r="r" b="b" t="t" l="l"/>
              <a:pathLst>
                <a:path h="1233297" w="11112881">
                  <a:moveTo>
                    <a:pt x="0" y="0"/>
                  </a:moveTo>
                  <a:lnTo>
                    <a:pt x="11112881" y="0"/>
                  </a:lnTo>
                  <a:lnTo>
                    <a:pt x="11112881" y="1233297"/>
                  </a:lnTo>
                  <a:lnTo>
                    <a:pt x="0" y="12332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54" t="0" r="-54" b="0"/>
              </a:stretch>
            </a:blip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040457" y="8556724"/>
            <a:ext cx="2720579" cy="359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ML Models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40457" y="8978354"/>
            <a:ext cx="7872412" cy="446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Trained models processing data and returning predictions</a:t>
            </a:r>
          </a:p>
        </p:txBody>
      </p:sp>
      <p:grpSp>
        <p:nvGrpSpPr>
          <p:cNvPr name="Group 22" id="22"/>
          <p:cNvGrpSpPr>
            <a:grpSpLocks noChangeAspect="true"/>
          </p:cNvGrpSpPr>
          <p:nvPr/>
        </p:nvGrpSpPr>
        <p:grpSpPr>
          <a:xfrm rot="0">
            <a:off x="9144000" y="7419677"/>
            <a:ext cx="8334672" cy="924966"/>
            <a:chOff x="0" y="0"/>
            <a:chExt cx="11112897" cy="1233288"/>
          </a:xfrm>
        </p:grpSpPr>
        <p:sp>
          <p:nvSpPr>
            <p:cNvPr name="Freeform 23" id="23" descr="preencoded.png"/>
            <p:cNvSpPr/>
            <p:nvPr/>
          </p:nvSpPr>
          <p:spPr>
            <a:xfrm flipH="false" flipV="false" rot="0">
              <a:off x="0" y="0"/>
              <a:ext cx="11112881" cy="1233297"/>
            </a:xfrm>
            <a:custGeom>
              <a:avLst/>
              <a:gdLst/>
              <a:ahLst/>
              <a:cxnLst/>
              <a:rect r="r" b="b" t="t" l="l"/>
              <a:pathLst>
                <a:path h="1233297" w="11112881">
                  <a:moveTo>
                    <a:pt x="0" y="0"/>
                  </a:moveTo>
                  <a:lnTo>
                    <a:pt x="11112881" y="0"/>
                  </a:lnTo>
                  <a:lnTo>
                    <a:pt x="11112881" y="1233297"/>
                  </a:lnTo>
                  <a:lnTo>
                    <a:pt x="0" y="12332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-54" t="0" r="-54" b="0"/>
              </a:stretch>
            </a:blip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9375130" y="8556724"/>
            <a:ext cx="2720579" cy="359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Response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375130" y="8978354"/>
            <a:ext cx="7872412" cy="446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Formatted results displayed with confidence scores and visualizations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AFA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687438" y="501997"/>
            <a:ext cx="6653064" cy="615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3625">
                <a:solidFill>
                  <a:srgbClr val="1F1E1E"/>
                </a:solidFill>
                <a:latin typeface="Arimo"/>
                <a:ea typeface="Arimo"/>
                <a:cs typeface="Arimo"/>
                <a:sym typeface="Arimo"/>
              </a:rPr>
              <a:t>Text Sentiment Analysis Pipeline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87438" y="1512837"/>
            <a:ext cx="9956155" cy="704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Our text analysis pipeline transforms raw movie reviews into actionable sentiment predictions through a sophisticated multi-stage process.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87438" y="2362349"/>
            <a:ext cx="196304" cy="321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01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687438" y="2743497"/>
            <a:ext cx="9956155" cy="28575"/>
            <a:chOff x="0" y="0"/>
            <a:chExt cx="13274873" cy="381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274929" cy="38100"/>
            </a:xfrm>
            <a:custGeom>
              <a:avLst/>
              <a:gdLst/>
              <a:ahLst/>
              <a:cxnLst/>
              <a:rect r="r" b="b" t="t" l="l"/>
              <a:pathLst>
                <a:path h="38100" w="13274929">
                  <a:moveTo>
                    <a:pt x="0" y="0"/>
                  </a:moveTo>
                  <a:lnTo>
                    <a:pt x="13274929" y="0"/>
                  </a:lnTo>
                  <a:lnTo>
                    <a:pt x="13274929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5A3A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1" id="11"/>
          <p:cNvSpPr txBox="true"/>
          <p:nvPr/>
        </p:nvSpPr>
        <p:spPr>
          <a:xfrm rot="0">
            <a:off x="687438" y="2870150"/>
            <a:ext cx="2311152" cy="31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812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Text Preprocessing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87438" y="3307705"/>
            <a:ext cx="9956155" cy="39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Lowercase conversion, punctuation removal, stopword filtering, and lemmatization to normalize input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7438" y="3965525"/>
            <a:ext cx="196304" cy="321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02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687438" y="4346674"/>
            <a:ext cx="9956155" cy="28575"/>
            <a:chOff x="0" y="0"/>
            <a:chExt cx="13274873" cy="381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3274929" cy="38100"/>
            </a:xfrm>
            <a:custGeom>
              <a:avLst/>
              <a:gdLst/>
              <a:ahLst/>
              <a:cxnLst/>
              <a:rect r="r" b="b" t="t" l="l"/>
              <a:pathLst>
                <a:path h="38100" w="13274929">
                  <a:moveTo>
                    <a:pt x="0" y="0"/>
                  </a:moveTo>
                  <a:lnTo>
                    <a:pt x="13274929" y="0"/>
                  </a:lnTo>
                  <a:lnTo>
                    <a:pt x="13274929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5A3A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6" id="16"/>
          <p:cNvSpPr txBox="true"/>
          <p:nvPr/>
        </p:nvSpPr>
        <p:spPr>
          <a:xfrm rot="0">
            <a:off x="687438" y="4473327"/>
            <a:ext cx="2311152" cy="31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812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Feature Extraction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87438" y="4910881"/>
            <a:ext cx="9956155" cy="39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TF-IDF vectorization with bigrams and trigrams to capture semantic relationships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87438" y="5568702"/>
            <a:ext cx="196304" cy="321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03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687438" y="5949851"/>
            <a:ext cx="9956155" cy="28575"/>
            <a:chOff x="0" y="0"/>
            <a:chExt cx="13274873" cy="381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3274929" cy="38100"/>
            </a:xfrm>
            <a:custGeom>
              <a:avLst/>
              <a:gdLst/>
              <a:ahLst/>
              <a:cxnLst/>
              <a:rect r="r" b="b" t="t" l="l"/>
              <a:pathLst>
                <a:path h="38100" w="13274929">
                  <a:moveTo>
                    <a:pt x="0" y="0"/>
                  </a:moveTo>
                  <a:lnTo>
                    <a:pt x="13274929" y="0"/>
                  </a:lnTo>
                  <a:lnTo>
                    <a:pt x="13274929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5A3A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1" id="21"/>
          <p:cNvSpPr txBox="true"/>
          <p:nvPr/>
        </p:nvSpPr>
        <p:spPr>
          <a:xfrm rot="0">
            <a:off x="687438" y="6076504"/>
            <a:ext cx="2311152" cy="31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812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Classification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87438" y="6514059"/>
            <a:ext cx="9956155" cy="39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LinearSVC (Support Vector Machine) trained on balanced datasets for optimal decision boundaries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87438" y="7171879"/>
            <a:ext cx="196304" cy="321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04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687438" y="7553027"/>
            <a:ext cx="9956155" cy="28575"/>
            <a:chOff x="0" y="0"/>
            <a:chExt cx="13274873" cy="381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3274929" cy="38100"/>
            </a:xfrm>
            <a:custGeom>
              <a:avLst/>
              <a:gdLst/>
              <a:ahLst/>
              <a:cxnLst/>
              <a:rect r="r" b="b" t="t" l="l"/>
              <a:pathLst>
                <a:path h="38100" w="13274929">
                  <a:moveTo>
                    <a:pt x="0" y="0"/>
                  </a:moveTo>
                  <a:lnTo>
                    <a:pt x="13274929" y="0"/>
                  </a:lnTo>
                  <a:lnTo>
                    <a:pt x="13274929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5A3A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6" id="26"/>
          <p:cNvSpPr txBox="true"/>
          <p:nvPr/>
        </p:nvSpPr>
        <p:spPr>
          <a:xfrm rot="0">
            <a:off x="687438" y="7679680"/>
            <a:ext cx="2311152" cy="31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812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Prediction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687438" y="8117235"/>
            <a:ext cx="9956155" cy="39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Real-time sentiment classification with sub-100ms response times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11132344" y="1633240"/>
            <a:ext cx="6477595" cy="1948160"/>
            <a:chOff x="0" y="0"/>
            <a:chExt cx="8636793" cy="2597547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636762" cy="2597531"/>
            </a:xfrm>
            <a:custGeom>
              <a:avLst/>
              <a:gdLst/>
              <a:ahLst/>
              <a:cxnLst/>
              <a:rect r="r" b="b" t="t" l="l"/>
              <a:pathLst>
                <a:path h="2597531" w="8636762">
                  <a:moveTo>
                    <a:pt x="0" y="39243"/>
                  </a:moveTo>
                  <a:cubicBezTo>
                    <a:pt x="0" y="17653"/>
                    <a:pt x="17653" y="0"/>
                    <a:pt x="39243" y="0"/>
                  </a:cubicBezTo>
                  <a:lnTo>
                    <a:pt x="8597519" y="0"/>
                  </a:lnTo>
                  <a:cubicBezTo>
                    <a:pt x="8619236" y="0"/>
                    <a:pt x="8636762" y="17653"/>
                    <a:pt x="8636762" y="39243"/>
                  </a:cubicBezTo>
                  <a:lnTo>
                    <a:pt x="8636762" y="2558288"/>
                  </a:lnTo>
                  <a:cubicBezTo>
                    <a:pt x="8636762" y="2580005"/>
                    <a:pt x="8619109" y="2597531"/>
                    <a:pt x="8597519" y="2597531"/>
                  </a:cubicBezTo>
                  <a:lnTo>
                    <a:pt x="39243" y="2597531"/>
                  </a:lnTo>
                  <a:cubicBezTo>
                    <a:pt x="17526" y="2597531"/>
                    <a:pt x="0" y="2579878"/>
                    <a:pt x="0" y="2558288"/>
                  </a:cubicBezTo>
                  <a:close/>
                </a:path>
              </a:pathLst>
            </a:custGeom>
            <a:solidFill>
              <a:srgbClr val="F7BAB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30" id="30"/>
          <p:cNvGrpSpPr>
            <a:grpSpLocks noChangeAspect="true"/>
          </p:cNvGrpSpPr>
          <p:nvPr/>
        </p:nvGrpSpPr>
        <p:grpSpPr>
          <a:xfrm rot="0">
            <a:off x="11328647" y="1905000"/>
            <a:ext cx="288875" cy="230981"/>
            <a:chOff x="0" y="0"/>
            <a:chExt cx="385167" cy="307975"/>
          </a:xfrm>
        </p:grpSpPr>
        <p:sp>
          <p:nvSpPr>
            <p:cNvPr name="Freeform 31" id="31" descr="preencoded.png"/>
            <p:cNvSpPr/>
            <p:nvPr/>
          </p:nvSpPr>
          <p:spPr>
            <a:xfrm flipH="false" flipV="false" rot="0">
              <a:off x="0" y="0"/>
              <a:ext cx="385191" cy="307975"/>
            </a:xfrm>
            <a:custGeom>
              <a:avLst/>
              <a:gdLst/>
              <a:ahLst/>
              <a:cxnLst/>
              <a:rect r="r" b="b" t="t" l="l"/>
              <a:pathLst>
                <a:path h="307975" w="385191">
                  <a:moveTo>
                    <a:pt x="0" y="0"/>
                  </a:moveTo>
                  <a:lnTo>
                    <a:pt x="385191" y="0"/>
                  </a:lnTo>
                  <a:lnTo>
                    <a:pt x="385191" y="307975"/>
                  </a:lnTo>
                  <a:lnTo>
                    <a:pt x="0" y="3079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25" r="6" b="-25"/>
              </a:stretch>
            </a:blipFill>
          </p:spPr>
        </p:sp>
      </p:grpSp>
      <p:sp>
        <p:nvSpPr>
          <p:cNvPr name="TextBox 32" id="32"/>
          <p:cNvSpPr txBox="true"/>
          <p:nvPr/>
        </p:nvSpPr>
        <p:spPr>
          <a:xfrm rot="0">
            <a:off x="11813827" y="1849934"/>
            <a:ext cx="2311152" cy="31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812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Model Performance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1813827" y="2287489"/>
            <a:ext cx="5599808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Our text sentiment classifier achieves </a:t>
            </a:r>
            <a:r>
              <a:rPr lang="en-US" sz="1500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85-90% accuracy</a:t>
            </a:r>
            <a:r>
              <a:rPr lang="en-US" sz="15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on the IMDb movie review dataset, with robust performance across different review lengths and writing styles.</a:t>
            </a:r>
          </a:p>
        </p:txBody>
      </p:sp>
      <p:grpSp>
        <p:nvGrpSpPr>
          <p:cNvPr name="Group 34" id="34"/>
          <p:cNvGrpSpPr>
            <a:grpSpLocks noChangeAspect="true"/>
          </p:cNvGrpSpPr>
          <p:nvPr/>
        </p:nvGrpSpPr>
        <p:grpSpPr>
          <a:xfrm rot="0">
            <a:off x="11132344" y="3802261"/>
            <a:ext cx="6477595" cy="6477595"/>
            <a:chOff x="0" y="0"/>
            <a:chExt cx="8636793" cy="8636793"/>
          </a:xfrm>
        </p:grpSpPr>
        <p:sp>
          <p:nvSpPr>
            <p:cNvPr name="Freeform 35" id="35" descr="preencoded.png"/>
            <p:cNvSpPr/>
            <p:nvPr/>
          </p:nvSpPr>
          <p:spPr>
            <a:xfrm flipH="false" flipV="false" rot="0">
              <a:off x="0" y="0"/>
              <a:ext cx="8636762" cy="8636762"/>
            </a:xfrm>
            <a:custGeom>
              <a:avLst/>
              <a:gdLst/>
              <a:ahLst/>
              <a:cxnLst/>
              <a:rect r="r" b="b" t="t" l="l"/>
              <a:pathLst>
                <a:path h="8636762" w="8636762">
                  <a:moveTo>
                    <a:pt x="0" y="0"/>
                  </a:moveTo>
                  <a:lnTo>
                    <a:pt x="8636762" y="0"/>
                  </a:lnTo>
                  <a:lnTo>
                    <a:pt x="8636762" y="8636762"/>
                  </a:lnTo>
                  <a:lnTo>
                    <a:pt x="0" y="86367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AF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701111" y="1007417"/>
            <a:ext cx="6472832" cy="746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37">
                <a:solidFill>
                  <a:srgbClr val="1F1E1E"/>
                </a:solidFill>
                <a:latin typeface="Arimo"/>
                <a:ea typeface="Arimo"/>
                <a:cs typeface="Arimo"/>
                <a:sym typeface="Arimo"/>
              </a:rPr>
              <a:t>Image Emotion Detection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701111" y="2029718"/>
            <a:ext cx="9743778" cy="856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Leveraging transfer learning and deep convolutional networks, our image analysis system detects emotional states from facial expressions with high accuracy.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7972127" y="3157389"/>
            <a:ext cx="28575" cy="6083945"/>
            <a:chOff x="0" y="0"/>
            <a:chExt cx="38100" cy="811192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8100" cy="8111871"/>
            </a:xfrm>
            <a:custGeom>
              <a:avLst/>
              <a:gdLst/>
              <a:ahLst/>
              <a:cxnLst/>
              <a:rect r="r" b="b" t="t" l="l"/>
              <a:pathLst>
                <a:path h="8111871" w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8092821"/>
                  </a:lnTo>
                  <a:cubicBezTo>
                    <a:pt x="38100" y="8103362"/>
                    <a:pt x="29591" y="8111871"/>
                    <a:pt x="19050" y="8111871"/>
                  </a:cubicBezTo>
                  <a:cubicBezTo>
                    <a:pt x="8509" y="8111871"/>
                    <a:pt x="0" y="8103362"/>
                    <a:pt x="0" y="8092821"/>
                  </a:cubicBezTo>
                  <a:close/>
                </a:path>
              </a:pathLst>
            </a:custGeom>
            <a:solidFill>
              <a:srgbClr val="D9CEC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8214569" y="3414118"/>
            <a:ext cx="722710" cy="28575"/>
            <a:chOff x="0" y="0"/>
            <a:chExt cx="963613" cy="381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963676" cy="38100"/>
            </a:xfrm>
            <a:custGeom>
              <a:avLst/>
              <a:gdLst/>
              <a:ahLst/>
              <a:cxnLst/>
              <a:rect r="r" b="b" t="t" l="l"/>
              <a:pathLst>
                <a:path h="38100" w="963676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944626" y="0"/>
                  </a:lnTo>
                  <a:cubicBezTo>
                    <a:pt x="955167" y="0"/>
                    <a:pt x="963676" y="8509"/>
                    <a:pt x="963676" y="19050"/>
                  </a:cubicBezTo>
                  <a:cubicBezTo>
                    <a:pt x="963676" y="29591"/>
                    <a:pt x="955040" y="38100"/>
                    <a:pt x="944626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9CEC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7701111" y="3157389"/>
            <a:ext cx="542033" cy="542032"/>
            <a:chOff x="0" y="0"/>
            <a:chExt cx="722710" cy="72271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22630" cy="722631"/>
            </a:xfrm>
            <a:custGeom>
              <a:avLst/>
              <a:gdLst/>
              <a:ahLst/>
              <a:cxnLst/>
              <a:rect r="r" b="b" t="t" l="l"/>
              <a:pathLst>
                <a:path h="722631" w="722630">
                  <a:moveTo>
                    <a:pt x="0" y="48133"/>
                  </a:moveTo>
                  <a:cubicBezTo>
                    <a:pt x="0" y="21590"/>
                    <a:pt x="21590" y="0"/>
                    <a:pt x="48133" y="0"/>
                  </a:cubicBezTo>
                  <a:lnTo>
                    <a:pt x="674497" y="0"/>
                  </a:lnTo>
                  <a:cubicBezTo>
                    <a:pt x="701167" y="0"/>
                    <a:pt x="722630" y="21590"/>
                    <a:pt x="722630" y="48133"/>
                  </a:cubicBezTo>
                  <a:lnTo>
                    <a:pt x="722630" y="674497"/>
                  </a:lnTo>
                  <a:cubicBezTo>
                    <a:pt x="722630" y="701167"/>
                    <a:pt x="701040" y="722630"/>
                    <a:pt x="674497" y="722630"/>
                  </a:cubicBezTo>
                  <a:lnTo>
                    <a:pt x="48133" y="722630"/>
                  </a:lnTo>
                  <a:cubicBezTo>
                    <a:pt x="21590" y="722757"/>
                    <a:pt x="0" y="701167"/>
                    <a:pt x="0" y="674497"/>
                  </a:cubicBezTo>
                  <a:close/>
                </a:path>
              </a:pathLst>
            </a:custGeom>
            <a:solidFill>
              <a:srgbClr val="F3E8E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6" id="16"/>
          <p:cNvSpPr txBox="true"/>
          <p:nvPr/>
        </p:nvSpPr>
        <p:spPr>
          <a:xfrm rot="0">
            <a:off x="7802091" y="3244454"/>
            <a:ext cx="340073" cy="396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5"/>
              </a:lnSpc>
            </a:pPr>
            <a:r>
              <a:rPr lang="en-US" sz="2625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176594" y="3211562"/>
            <a:ext cx="2834134" cy="382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MobileNetV2 Base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176594" y="3653135"/>
            <a:ext cx="8268295" cy="856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Pre-trained on ImageNet with optimized architecture for mobile and web deployment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8214569" y="5248275"/>
            <a:ext cx="722710" cy="28575"/>
            <a:chOff x="0" y="0"/>
            <a:chExt cx="963613" cy="381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963676" cy="38100"/>
            </a:xfrm>
            <a:custGeom>
              <a:avLst/>
              <a:gdLst/>
              <a:ahLst/>
              <a:cxnLst/>
              <a:rect r="r" b="b" t="t" l="l"/>
              <a:pathLst>
                <a:path h="38100" w="963676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944626" y="0"/>
                  </a:lnTo>
                  <a:cubicBezTo>
                    <a:pt x="955167" y="0"/>
                    <a:pt x="963676" y="8509"/>
                    <a:pt x="963676" y="19050"/>
                  </a:cubicBezTo>
                  <a:cubicBezTo>
                    <a:pt x="963676" y="29591"/>
                    <a:pt x="955040" y="38100"/>
                    <a:pt x="944626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9CEC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7701111" y="4991546"/>
            <a:ext cx="542033" cy="542033"/>
            <a:chOff x="0" y="0"/>
            <a:chExt cx="722710" cy="72271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722630" cy="722631"/>
            </a:xfrm>
            <a:custGeom>
              <a:avLst/>
              <a:gdLst/>
              <a:ahLst/>
              <a:cxnLst/>
              <a:rect r="r" b="b" t="t" l="l"/>
              <a:pathLst>
                <a:path h="722631" w="722630">
                  <a:moveTo>
                    <a:pt x="0" y="48133"/>
                  </a:moveTo>
                  <a:cubicBezTo>
                    <a:pt x="0" y="21590"/>
                    <a:pt x="21590" y="0"/>
                    <a:pt x="48133" y="0"/>
                  </a:cubicBezTo>
                  <a:lnTo>
                    <a:pt x="674497" y="0"/>
                  </a:lnTo>
                  <a:cubicBezTo>
                    <a:pt x="701167" y="0"/>
                    <a:pt x="722630" y="21590"/>
                    <a:pt x="722630" y="48133"/>
                  </a:cubicBezTo>
                  <a:lnTo>
                    <a:pt x="722630" y="674497"/>
                  </a:lnTo>
                  <a:cubicBezTo>
                    <a:pt x="722630" y="701167"/>
                    <a:pt x="701040" y="722630"/>
                    <a:pt x="674497" y="722630"/>
                  </a:cubicBezTo>
                  <a:lnTo>
                    <a:pt x="48133" y="722630"/>
                  </a:lnTo>
                  <a:cubicBezTo>
                    <a:pt x="21590" y="722757"/>
                    <a:pt x="0" y="701167"/>
                    <a:pt x="0" y="674497"/>
                  </a:cubicBezTo>
                  <a:close/>
                </a:path>
              </a:pathLst>
            </a:custGeom>
            <a:solidFill>
              <a:srgbClr val="F3E8E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3" id="23"/>
          <p:cNvSpPr txBox="true"/>
          <p:nvPr/>
        </p:nvSpPr>
        <p:spPr>
          <a:xfrm rot="0">
            <a:off x="7802091" y="5078611"/>
            <a:ext cx="340073" cy="396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5"/>
              </a:lnSpc>
            </a:pPr>
            <a:r>
              <a:rPr lang="en-US" sz="2625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176594" y="5045720"/>
            <a:ext cx="3484364" cy="382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Custom Classification Head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176594" y="5487293"/>
            <a:ext cx="8268295" cy="471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Fine-tuned layers for four emotion categories: happy, sad, angry, and neutral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8214569" y="6696967"/>
            <a:ext cx="722710" cy="28575"/>
            <a:chOff x="0" y="0"/>
            <a:chExt cx="963613" cy="381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963676" cy="38100"/>
            </a:xfrm>
            <a:custGeom>
              <a:avLst/>
              <a:gdLst/>
              <a:ahLst/>
              <a:cxnLst/>
              <a:rect r="r" b="b" t="t" l="l"/>
              <a:pathLst>
                <a:path h="38100" w="963676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944626" y="0"/>
                  </a:lnTo>
                  <a:cubicBezTo>
                    <a:pt x="955167" y="0"/>
                    <a:pt x="963676" y="8509"/>
                    <a:pt x="963676" y="19050"/>
                  </a:cubicBezTo>
                  <a:cubicBezTo>
                    <a:pt x="963676" y="29591"/>
                    <a:pt x="955040" y="38100"/>
                    <a:pt x="944626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9CEC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8" id="28"/>
          <p:cNvGrpSpPr/>
          <p:nvPr/>
        </p:nvGrpSpPr>
        <p:grpSpPr>
          <a:xfrm rot="0">
            <a:off x="7701111" y="6440240"/>
            <a:ext cx="542033" cy="542033"/>
            <a:chOff x="0" y="0"/>
            <a:chExt cx="722710" cy="72271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722630" cy="722631"/>
            </a:xfrm>
            <a:custGeom>
              <a:avLst/>
              <a:gdLst/>
              <a:ahLst/>
              <a:cxnLst/>
              <a:rect r="r" b="b" t="t" l="l"/>
              <a:pathLst>
                <a:path h="722631" w="722630">
                  <a:moveTo>
                    <a:pt x="0" y="48133"/>
                  </a:moveTo>
                  <a:cubicBezTo>
                    <a:pt x="0" y="21590"/>
                    <a:pt x="21590" y="0"/>
                    <a:pt x="48133" y="0"/>
                  </a:cubicBezTo>
                  <a:lnTo>
                    <a:pt x="674497" y="0"/>
                  </a:lnTo>
                  <a:cubicBezTo>
                    <a:pt x="701167" y="0"/>
                    <a:pt x="722630" y="21590"/>
                    <a:pt x="722630" y="48133"/>
                  </a:cubicBezTo>
                  <a:lnTo>
                    <a:pt x="722630" y="674497"/>
                  </a:lnTo>
                  <a:cubicBezTo>
                    <a:pt x="722630" y="701167"/>
                    <a:pt x="701040" y="722630"/>
                    <a:pt x="674497" y="722630"/>
                  </a:cubicBezTo>
                  <a:lnTo>
                    <a:pt x="48133" y="722630"/>
                  </a:lnTo>
                  <a:cubicBezTo>
                    <a:pt x="21590" y="722757"/>
                    <a:pt x="0" y="701167"/>
                    <a:pt x="0" y="674497"/>
                  </a:cubicBezTo>
                  <a:close/>
                </a:path>
              </a:pathLst>
            </a:custGeom>
            <a:solidFill>
              <a:srgbClr val="F3E8E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0" id="30"/>
          <p:cNvSpPr txBox="true"/>
          <p:nvPr/>
        </p:nvSpPr>
        <p:spPr>
          <a:xfrm rot="0">
            <a:off x="7802091" y="6527304"/>
            <a:ext cx="340073" cy="396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5"/>
              </a:lnSpc>
            </a:pPr>
            <a:r>
              <a:rPr lang="en-US" sz="2625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3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9176594" y="6494412"/>
            <a:ext cx="2834134" cy="382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Data Augmentation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176594" y="6935986"/>
            <a:ext cx="8268295" cy="471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Rotation, zoom, and flip transformations to improve model generalization</a:t>
            </a:r>
          </a:p>
        </p:txBody>
      </p:sp>
      <p:grpSp>
        <p:nvGrpSpPr>
          <p:cNvPr name="Group 33" id="33"/>
          <p:cNvGrpSpPr/>
          <p:nvPr/>
        </p:nvGrpSpPr>
        <p:grpSpPr>
          <a:xfrm rot="0">
            <a:off x="8214569" y="8145661"/>
            <a:ext cx="722710" cy="28575"/>
            <a:chOff x="0" y="0"/>
            <a:chExt cx="963613" cy="381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963676" cy="38100"/>
            </a:xfrm>
            <a:custGeom>
              <a:avLst/>
              <a:gdLst/>
              <a:ahLst/>
              <a:cxnLst/>
              <a:rect r="r" b="b" t="t" l="l"/>
              <a:pathLst>
                <a:path h="38100" w="963676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944626" y="0"/>
                  </a:lnTo>
                  <a:cubicBezTo>
                    <a:pt x="955167" y="0"/>
                    <a:pt x="963676" y="8509"/>
                    <a:pt x="963676" y="19050"/>
                  </a:cubicBezTo>
                  <a:cubicBezTo>
                    <a:pt x="963676" y="29591"/>
                    <a:pt x="955040" y="38100"/>
                    <a:pt x="944626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9CEC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35" id="35"/>
          <p:cNvGrpSpPr/>
          <p:nvPr/>
        </p:nvGrpSpPr>
        <p:grpSpPr>
          <a:xfrm rot="0">
            <a:off x="7701111" y="7888932"/>
            <a:ext cx="542033" cy="542033"/>
            <a:chOff x="0" y="0"/>
            <a:chExt cx="722710" cy="72271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722630" cy="722631"/>
            </a:xfrm>
            <a:custGeom>
              <a:avLst/>
              <a:gdLst/>
              <a:ahLst/>
              <a:cxnLst/>
              <a:rect r="r" b="b" t="t" l="l"/>
              <a:pathLst>
                <a:path h="722631" w="722630">
                  <a:moveTo>
                    <a:pt x="0" y="48133"/>
                  </a:moveTo>
                  <a:cubicBezTo>
                    <a:pt x="0" y="21590"/>
                    <a:pt x="21590" y="0"/>
                    <a:pt x="48133" y="0"/>
                  </a:cubicBezTo>
                  <a:lnTo>
                    <a:pt x="674497" y="0"/>
                  </a:lnTo>
                  <a:cubicBezTo>
                    <a:pt x="701167" y="0"/>
                    <a:pt x="722630" y="21590"/>
                    <a:pt x="722630" y="48133"/>
                  </a:cubicBezTo>
                  <a:lnTo>
                    <a:pt x="722630" y="674497"/>
                  </a:lnTo>
                  <a:cubicBezTo>
                    <a:pt x="722630" y="701167"/>
                    <a:pt x="701040" y="722630"/>
                    <a:pt x="674497" y="722630"/>
                  </a:cubicBezTo>
                  <a:lnTo>
                    <a:pt x="48133" y="722630"/>
                  </a:lnTo>
                  <a:cubicBezTo>
                    <a:pt x="21590" y="722757"/>
                    <a:pt x="0" y="701167"/>
                    <a:pt x="0" y="674497"/>
                  </a:cubicBezTo>
                  <a:close/>
                </a:path>
              </a:pathLst>
            </a:custGeom>
            <a:solidFill>
              <a:srgbClr val="F3E8E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7" id="37"/>
          <p:cNvSpPr txBox="true"/>
          <p:nvPr/>
        </p:nvSpPr>
        <p:spPr>
          <a:xfrm rot="0">
            <a:off x="7802091" y="7975998"/>
            <a:ext cx="340073" cy="396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5"/>
              </a:lnSpc>
            </a:pPr>
            <a:r>
              <a:rPr lang="en-US" sz="2625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4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9176594" y="7943106"/>
            <a:ext cx="3343870" cy="382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Memory-Efficient Loading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9176594" y="8384679"/>
            <a:ext cx="8268295" cy="856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ImageDataGenerator for batch processing without overwhelming system resources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AFA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729854" y="528489"/>
            <a:ext cx="4930974" cy="660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12"/>
              </a:lnSpc>
            </a:pPr>
            <a:r>
              <a:rPr lang="en-US" sz="3812">
                <a:solidFill>
                  <a:srgbClr val="1F1E1E"/>
                </a:solidFill>
                <a:latin typeface="Arimo"/>
                <a:ea typeface="Arimo"/>
                <a:cs typeface="Arimo"/>
                <a:sym typeface="Arimo"/>
              </a:rPr>
              <a:t>End-to-End Data Flow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29854" y="1682204"/>
            <a:ext cx="2944416" cy="396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312">
                <a:solidFill>
                  <a:srgbClr val="1F1E1E"/>
                </a:solidFill>
                <a:latin typeface="Arimo"/>
                <a:ea typeface="Arimo"/>
                <a:cs typeface="Arimo"/>
                <a:sym typeface="Arimo"/>
              </a:rPr>
              <a:t>Text Analysis Path</a:t>
            </a:r>
          </a:p>
        </p:txBody>
      </p: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729854" y="2313235"/>
            <a:ext cx="625674" cy="1428750"/>
            <a:chOff x="0" y="0"/>
            <a:chExt cx="834232" cy="1905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834263" cy="1905000"/>
            </a:xfrm>
            <a:custGeom>
              <a:avLst/>
              <a:gdLst/>
              <a:ahLst/>
              <a:cxnLst/>
              <a:rect r="r" b="b" t="t" l="l"/>
              <a:pathLst>
                <a:path h="1905000" w="834263">
                  <a:moveTo>
                    <a:pt x="0" y="0"/>
                  </a:moveTo>
                  <a:lnTo>
                    <a:pt x="834263" y="0"/>
                  </a:lnTo>
                  <a:lnTo>
                    <a:pt x="834263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37" t="0" r="-234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564035" y="2483644"/>
            <a:ext cx="2453729" cy="344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Input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64035" y="2960786"/>
            <a:ext cx="6458694" cy="40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User enters movie review text</a:t>
            </a:r>
          </a:p>
        </p:txBody>
      </p: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042690" y="3787527"/>
            <a:ext cx="625674" cy="1428750"/>
            <a:chOff x="0" y="0"/>
            <a:chExt cx="834232" cy="1905000"/>
          </a:xfrm>
        </p:grpSpPr>
        <p:sp>
          <p:nvSpPr>
            <p:cNvPr name="Freeform 13" id="13" descr="preencoded.png"/>
            <p:cNvSpPr/>
            <p:nvPr/>
          </p:nvSpPr>
          <p:spPr>
            <a:xfrm flipH="false" flipV="false" rot="0">
              <a:off x="0" y="0"/>
              <a:ext cx="834263" cy="1905000"/>
            </a:xfrm>
            <a:custGeom>
              <a:avLst/>
              <a:gdLst/>
              <a:ahLst/>
              <a:cxnLst/>
              <a:rect r="r" b="b" t="t" l="l"/>
              <a:pathLst>
                <a:path h="1905000" w="834263">
                  <a:moveTo>
                    <a:pt x="0" y="0"/>
                  </a:moveTo>
                  <a:lnTo>
                    <a:pt x="834263" y="0"/>
                  </a:lnTo>
                  <a:lnTo>
                    <a:pt x="834263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37" t="0" r="-234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876871" y="3957935"/>
            <a:ext cx="2453729" cy="344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API Request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876871" y="4435079"/>
            <a:ext cx="6145858" cy="40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Frontend sends POST to /predict/text</a:t>
            </a: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355526" y="5261819"/>
            <a:ext cx="625674" cy="1428750"/>
            <a:chOff x="0" y="0"/>
            <a:chExt cx="834232" cy="1905000"/>
          </a:xfrm>
        </p:grpSpPr>
        <p:sp>
          <p:nvSpPr>
            <p:cNvPr name="Freeform 17" id="17" descr="preencoded.png"/>
            <p:cNvSpPr/>
            <p:nvPr/>
          </p:nvSpPr>
          <p:spPr>
            <a:xfrm flipH="false" flipV="false" rot="0">
              <a:off x="0" y="0"/>
              <a:ext cx="834263" cy="1905000"/>
            </a:xfrm>
            <a:custGeom>
              <a:avLst/>
              <a:gdLst/>
              <a:ahLst/>
              <a:cxnLst/>
              <a:rect r="r" b="b" t="t" l="l"/>
              <a:pathLst>
                <a:path h="1905000" w="834263">
                  <a:moveTo>
                    <a:pt x="0" y="0"/>
                  </a:moveTo>
                  <a:lnTo>
                    <a:pt x="834263" y="0"/>
                  </a:lnTo>
                  <a:lnTo>
                    <a:pt x="834263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37" t="0" r="-234" b="0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2189709" y="5432226"/>
            <a:ext cx="2453729" cy="344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Processing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189709" y="5909370"/>
            <a:ext cx="5833021" cy="40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Text preprocessing and TF-IDF vectorization</a:t>
            </a:r>
          </a:p>
        </p:txBody>
      </p:sp>
      <p:grpSp>
        <p:nvGrpSpPr>
          <p:cNvPr name="Group 20" id="20"/>
          <p:cNvGrpSpPr>
            <a:grpSpLocks noChangeAspect="true"/>
          </p:cNvGrpSpPr>
          <p:nvPr/>
        </p:nvGrpSpPr>
        <p:grpSpPr>
          <a:xfrm rot="0">
            <a:off x="1668364" y="6736110"/>
            <a:ext cx="625674" cy="1428750"/>
            <a:chOff x="0" y="0"/>
            <a:chExt cx="834232" cy="1905000"/>
          </a:xfrm>
        </p:grpSpPr>
        <p:sp>
          <p:nvSpPr>
            <p:cNvPr name="Freeform 21" id="21" descr="preencoded.png"/>
            <p:cNvSpPr/>
            <p:nvPr/>
          </p:nvSpPr>
          <p:spPr>
            <a:xfrm flipH="false" flipV="false" rot="0">
              <a:off x="0" y="0"/>
              <a:ext cx="834263" cy="1905000"/>
            </a:xfrm>
            <a:custGeom>
              <a:avLst/>
              <a:gdLst/>
              <a:ahLst/>
              <a:cxnLst/>
              <a:rect r="r" b="b" t="t" l="l"/>
              <a:pathLst>
                <a:path h="1905000" w="834263">
                  <a:moveTo>
                    <a:pt x="0" y="0"/>
                  </a:moveTo>
                  <a:lnTo>
                    <a:pt x="834263" y="0"/>
                  </a:lnTo>
                  <a:lnTo>
                    <a:pt x="834263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37" t="0" r="-234" b="0"/>
              </a:stretch>
            </a:blip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2502545" y="6906517"/>
            <a:ext cx="2453729" cy="344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Prediction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502545" y="7383661"/>
            <a:ext cx="5520184" cy="40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LinearSVC classifies sentiment</a:t>
            </a:r>
          </a:p>
        </p:txBody>
      </p:sp>
      <p:grpSp>
        <p:nvGrpSpPr>
          <p:cNvPr name="Group 24" id="24"/>
          <p:cNvGrpSpPr>
            <a:grpSpLocks noChangeAspect="true"/>
          </p:cNvGrpSpPr>
          <p:nvPr/>
        </p:nvGrpSpPr>
        <p:grpSpPr>
          <a:xfrm rot="0">
            <a:off x="1355526" y="8210401"/>
            <a:ext cx="625674" cy="1428750"/>
            <a:chOff x="0" y="0"/>
            <a:chExt cx="834232" cy="1905000"/>
          </a:xfrm>
        </p:grpSpPr>
        <p:sp>
          <p:nvSpPr>
            <p:cNvPr name="Freeform 25" id="25" descr="preencoded.png"/>
            <p:cNvSpPr/>
            <p:nvPr/>
          </p:nvSpPr>
          <p:spPr>
            <a:xfrm flipH="false" flipV="false" rot="0">
              <a:off x="0" y="0"/>
              <a:ext cx="834263" cy="1905000"/>
            </a:xfrm>
            <a:custGeom>
              <a:avLst/>
              <a:gdLst/>
              <a:ahLst/>
              <a:cxnLst/>
              <a:rect r="r" b="b" t="t" l="l"/>
              <a:pathLst>
                <a:path h="1905000" w="834263">
                  <a:moveTo>
                    <a:pt x="0" y="0"/>
                  </a:moveTo>
                  <a:lnTo>
                    <a:pt x="834263" y="0"/>
                  </a:lnTo>
                  <a:lnTo>
                    <a:pt x="834263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37" t="0" r="-234" b="0"/>
              </a:stretch>
            </a:blip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2189709" y="8380809"/>
            <a:ext cx="2453729" cy="344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Response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189709" y="8857952"/>
            <a:ext cx="5833021" cy="40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JSON with sentiment and confidence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540949" y="1682204"/>
            <a:ext cx="2944416" cy="396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312">
                <a:solidFill>
                  <a:srgbClr val="1F1E1E"/>
                </a:solidFill>
                <a:latin typeface="Arimo"/>
                <a:ea typeface="Arimo"/>
                <a:cs typeface="Arimo"/>
                <a:sym typeface="Arimo"/>
              </a:rPr>
              <a:t>Image Analysis Path</a:t>
            </a:r>
          </a:p>
        </p:txBody>
      </p:sp>
      <p:grpSp>
        <p:nvGrpSpPr>
          <p:cNvPr name="Group 29" id="29"/>
          <p:cNvGrpSpPr>
            <a:grpSpLocks noChangeAspect="true"/>
          </p:cNvGrpSpPr>
          <p:nvPr/>
        </p:nvGrpSpPr>
        <p:grpSpPr>
          <a:xfrm rot="0">
            <a:off x="8540949" y="2313235"/>
            <a:ext cx="625674" cy="1428750"/>
            <a:chOff x="0" y="0"/>
            <a:chExt cx="834232" cy="1905000"/>
          </a:xfrm>
        </p:grpSpPr>
        <p:sp>
          <p:nvSpPr>
            <p:cNvPr name="Freeform 30" id="30" descr="preencoded.png"/>
            <p:cNvSpPr/>
            <p:nvPr/>
          </p:nvSpPr>
          <p:spPr>
            <a:xfrm flipH="false" flipV="false" rot="0">
              <a:off x="0" y="0"/>
              <a:ext cx="834263" cy="1905000"/>
            </a:xfrm>
            <a:custGeom>
              <a:avLst/>
              <a:gdLst/>
              <a:ahLst/>
              <a:cxnLst/>
              <a:rect r="r" b="b" t="t" l="l"/>
              <a:pathLst>
                <a:path h="1905000" w="834263">
                  <a:moveTo>
                    <a:pt x="0" y="0"/>
                  </a:moveTo>
                  <a:lnTo>
                    <a:pt x="834263" y="0"/>
                  </a:lnTo>
                  <a:lnTo>
                    <a:pt x="834263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37" t="0" r="-234" b="0"/>
              </a:stretch>
            </a:blipFill>
          </p:spPr>
        </p:sp>
      </p:grpSp>
      <p:sp>
        <p:nvSpPr>
          <p:cNvPr name="TextBox 31" id="31"/>
          <p:cNvSpPr txBox="true"/>
          <p:nvPr/>
        </p:nvSpPr>
        <p:spPr>
          <a:xfrm rot="0">
            <a:off x="9375130" y="2483644"/>
            <a:ext cx="2453729" cy="344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Upload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375130" y="2960786"/>
            <a:ext cx="8192392" cy="40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User selects image file</a:t>
            </a:r>
          </a:p>
        </p:txBody>
      </p:sp>
      <p:grpSp>
        <p:nvGrpSpPr>
          <p:cNvPr name="Group 33" id="33"/>
          <p:cNvGrpSpPr>
            <a:grpSpLocks noChangeAspect="true"/>
          </p:cNvGrpSpPr>
          <p:nvPr/>
        </p:nvGrpSpPr>
        <p:grpSpPr>
          <a:xfrm rot="0">
            <a:off x="8853785" y="3787527"/>
            <a:ext cx="625674" cy="1428750"/>
            <a:chOff x="0" y="0"/>
            <a:chExt cx="834232" cy="1905000"/>
          </a:xfrm>
        </p:grpSpPr>
        <p:sp>
          <p:nvSpPr>
            <p:cNvPr name="Freeform 34" id="34" descr="preencoded.png"/>
            <p:cNvSpPr/>
            <p:nvPr/>
          </p:nvSpPr>
          <p:spPr>
            <a:xfrm flipH="false" flipV="false" rot="0">
              <a:off x="0" y="0"/>
              <a:ext cx="834263" cy="1905000"/>
            </a:xfrm>
            <a:custGeom>
              <a:avLst/>
              <a:gdLst/>
              <a:ahLst/>
              <a:cxnLst/>
              <a:rect r="r" b="b" t="t" l="l"/>
              <a:pathLst>
                <a:path h="1905000" w="834263">
                  <a:moveTo>
                    <a:pt x="0" y="0"/>
                  </a:moveTo>
                  <a:lnTo>
                    <a:pt x="834263" y="0"/>
                  </a:lnTo>
                  <a:lnTo>
                    <a:pt x="834263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37" t="0" r="-234" b="0"/>
              </a:stretch>
            </a:blipFill>
          </p:spPr>
        </p:sp>
      </p:grpSp>
      <p:sp>
        <p:nvSpPr>
          <p:cNvPr name="TextBox 35" id="35"/>
          <p:cNvSpPr txBox="true"/>
          <p:nvPr/>
        </p:nvSpPr>
        <p:spPr>
          <a:xfrm rot="0">
            <a:off x="9687966" y="3957935"/>
            <a:ext cx="2453729" cy="344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API Request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687966" y="4435079"/>
            <a:ext cx="7879556" cy="40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Frontend sends multipart/form-data to /predict/image</a:t>
            </a:r>
          </a:p>
        </p:txBody>
      </p:sp>
      <p:grpSp>
        <p:nvGrpSpPr>
          <p:cNvPr name="Group 37" id="37"/>
          <p:cNvGrpSpPr>
            <a:grpSpLocks noChangeAspect="true"/>
          </p:cNvGrpSpPr>
          <p:nvPr/>
        </p:nvGrpSpPr>
        <p:grpSpPr>
          <a:xfrm rot="0">
            <a:off x="9166622" y="5261819"/>
            <a:ext cx="625674" cy="1428750"/>
            <a:chOff x="0" y="0"/>
            <a:chExt cx="834232" cy="1905000"/>
          </a:xfrm>
        </p:grpSpPr>
        <p:sp>
          <p:nvSpPr>
            <p:cNvPr name="Freeform 38" id="38" descr="preencoded.png"/>
            <p:cNvSpPr/>
            <p:nvPr/>
          </p:nvSpPr>
          <p:spPr>
            <a:xfrm flipH="false" flipV="false" rot="0">
              <a:off x="0" y="0"/>
              <a:ext cx="834263" cy="1905000"/>
            </a:xfrm>
            <a:custGeom>
              <a:avLst/>
              <a:gdLst/>
              <a:ahLst/>
              <a:cxnLst/>
              <a:rect r="r" b="b" t="t" l="l"/>
              <a:pathLst>
                <a:path h="1905000" w="834263">
                  <a:moveTo>
                    <a:pt x="0" y="0"/>
                  </a:moveTo>
                  <a:lnTo>
                    <a:pt x="834263" y="0"/>
                  </a:lnTo>
                  <a:lnTo>
                    <a:pt x="834263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37" t="0" r="-234" b="0"/>
              </a:stretch>
            </a:blipFill>
          </p:spPr>
        </p:sp>
      </p:grpSp>
      <p:sp>
        <p:nvSpPr>
          <p:cNvPr name="TextBox 39" id="39"/>
          <p:cNvSpPr txBox="true"/>
          <p:nvPr/>
        </p:nvSpPr>
        <p:spPr>
          <a:xfrm rot="0">
            <a:off x="10000804" y="5432226"/>
            <a:ext cx="2453729" cy="344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Preprocessing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0000804" y="5909370"/>
            <a:ext cx="7566720" cy="40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Image resizing and normalization</a:t>
            </a:r>
          </a:p>
        </p:txBody>
      </p:sp>
      <p:grpSp>
        <p:nvGrpSpPr>
          <p:cNvPr name="Group 41" id="41"/>
          <p:cNvGrpSpPr>
            <a:grpSpLocks noChangeAspect="true"/>
          </p:cNvGrpSpPr>
          <p:nvPr/>
        </p:nvGrpSpPr>
        <p:grpSpPr>
          <a:xfrm rot="0">
            <a:off x="9479459" y="6736110"/>
            <a:ext cx="625674" cy="1428750"/>
            <a:chOff x="0" y="0"/>
            <a:chExt cx="834232" cy="1905000"/>
          </a:xfrm>
        </p:grpSpPr>
        <p:sp>
          <p:nvSpPr>
            <p:cNvPr name="Freeform 42" id="42" descr="preencoded.png"/>
            <p:cNvSpPr/>
            <p:nvPr/>
          </p:nvSpPr>
          <p:spPr>
            <a:xfrm flipH="false" flipV="false" rot="0">
              <a:off x="0" y="0"/>
              <a:ext cx="834263" cy="1905000"/>
            </a:xfrm>
            <a:custGeom>
              <a:avLst/>
              <a:gdLst/>
              <a:ahLst/>
              <a:cxnLst/>
              <a:rect r="r" b="b" t="t" l="l"/>
              <a:pathLst>
                <a:path h="1905000" w="834263">
                  <a:moveTo>
                    <a:pt x="0" y="0"/>
                  </a:moveTo>
                  <a:lnTo>
                    <a:pt x="834263" y="0"/>
                  </a:lnTo>
                  <a:lnTo>
                    <a:pt x="834263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37" t="0" r="-234" b="0"/>
              </a:stretch>
            </a:blipFill>
          </p:spPr>
        </p:sp>
      </p:grpSp>
      <p:sp>
        <p:nvSpPr>
          <p:cNvPr name="TextBox 43" id="43"/>
          <p:cNvSpPr txBox="true"/>
          <p:nvPr/>
        </p:nvSpPr>
        <p:spPr>
          <a:xfrm rot="0">
            <a:off x="10313640" y="6906517"/>
            <a:ext cx="2453729" cy="344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Prediction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0313640" y="7383661"/>
            <a:ext cx="7253882" cy="40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MobileNetV2 detects emotion</a:t>
            </a:r>
          </a:p>
        </p:txBody>
      </p:sp>
      <p:grpSp>
        <p:nvGrpSpPr>
          <p:cNvPr name="Group 45" id="45"/>
          <p:cNvGrpSpPr>
            <a:grpSpLocks noChangeAspect="true"/>
          </p:cNvGrpSpPr>
          <p:nvPr/>
        </p:nvGrpSpPr>
        <p:grpSpPr>
          <a:xfrm rot="0">
            <a:off x="9166622" y="8210401"/>
            <a:ext cx="625674" cy="1428750"/>
            <a:chOff x="0" y="0"/>
            <a:chExt cx="834232" cy="1905000"/>
          </a:xfrm>
        </p:grpSpPr>
        <p:sp>
          <p:nvSpPr>
            <p:cNvPr name="Freeform 46" id="46" descr="preencoded.png"/>
            <p:cNvSpPr/>
            <p:nvPr/>
          </p:nvSpPr>
          <p:spPr>
            <a:xfrm flipH="false" flipV="false" rot="0">
              <a:off x="0" y="0"/>
              <a:ext cx="834263" cy="1905000"/>
            </a:xfrm>
            <a:custGeom>
              <a:avLst/>
              <a:gdLst/>
              <a:ahLst/>
              <a:cxnLst/>
              <a:rect r="r" b="b" t="t" l="l"/>
              <a:pathLst>
                <a:path h="1905000" w="834263">
                  <a:moveTo>
                    <a:pt x="0" y="0"/>
                  </a:moveTo>
                  <a:lnTo>
                    <a:pt x="834263" y="0"/>
                  </a:lnTo>
                  <a:lnTo>
                    <a:pt x="834263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37" t="0" r="-234" b="0"/>
              </a:stretch>
            </a:blipFill>
          </p:spPr>
        </p:sp>
      </p:grpSp>
      <p:sp>
        <p:nvSpPr>
          <p:cNvPr name="TextBox 47" id="47"/>
          <p:cNvSpPr txBox="true"/>
          <p:nvPr/>
        </p:nvSpPr>
        <p:spPr>
          <a:xfrm rot="0">
            <a:off x="10000804" y="8380809"/>
            <a:ext cx="2453729" cy="344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Response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0000804" y="8857952"/>
            <a:ext cx="7566720" cy="40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JSON with emotion and probability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AF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664649" y="1299716"/>
            <a:ext cx="9160817" cy="716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12"/>
              </a:lnSpc>
            </a:pPr>
            <a:r>
              <a:rPr lang="en-US" sz="4250">
                <a:solidFill>
                  <a:srgbClr val="1F1E1E"/>
                </a:solidFill>
                <a:latin typeface="Arimo"/>
                <a:ea typeface="Arimo"/>
                <a:cs typeface="Arimo"/>
                <a:sym typeface="Arimo"/>
              </a:rPr>
              <a:t>Key Features &amp; Engineering Highlights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7664649" y="2361307"/>
            <a:ext cx="4793159" cy="2044304"/>
            <a:chOff x="0" y="0"/>
            <a:chExt cx="6390878" cy="272573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90894" cy="2725801"/>
            </a:xfrm>
            <a:custGeom>
              <a:avLst/>
              <a:gdLst/>
              <a:ahLst/>
              <a:cxnLst/>
              <a:rect r="r" b="b" t="t" l="l"/>
              <a:pathLst>
                <a:path h="2725801" w="6390894">
                  <a:moveTo>
                    <a:pt x="0" y="46101"/>
                  </a:moveTo>
                  <a:cubicBezTo>
                    <a:pt x="0" y="20574"/>
                    <a:pt x="20574" y="0"/>
                    <a:pt x="46101" y="0"/>
                  </a:cubicBezTo>
                  <a:lnTo>
                    <a:pt x="6344793" y="0"/>
                  </a:lnTo>
                  <a:cubicBezTo>
                    <a:pt x="6370193" y="0"/>
                    <a:pt x="6390894" y="20574"/>
                    <a:pt x="6390894" y="46101"/>
                  </a:cubicBezTo>
                  <a:lnTo>
                    <a:pt x="6390894" y="2679700"/>
                  </a:lnTo>
                  <a:cubicBezTo>
                    <a:pt x="6390894" y="2705100"/>
                    <a:pt x="6370320" y="2725801"/>
                    <a:pt x="6344793" y="2725801"/>
                  </a:cubicBezTo>
                  <a:lnTo>
                    <a:pt x="46101" y="2725801"/>
                  </a:lnTo>
                  <a:cubicBezTo>
                    <a:pt x="20574" y="2725801"/>
                    <a:pt x="0" y="2705100"/>
                    <a:pt x="0" y="2679700"/>
                  </a:cubicBezTo>
                  <a:close/>
                </a:path>
              </a:pathLst>
            </a:custGeom>
            <a:solidFill>
              <a:srgbClr val="F3E8E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1" id="11"/>
          <p:cNvSpPr txBox="true"/>
          <p:nvPr/>
        </p:nvSpPr>
        <p:spPr>
          <a:xfrm rot="0">
            <a:off x="7895035" y="2572643"/>
            <a:ext cx="3200102" cy="357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🎯</a:t>
            </a:r>
            <a:r>
              <a:rPr lang="en-US" sz="2125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 Smart Dataset Fallback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895035" y="2992636"/>
            <a:ext cx="4332386" cy="1182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Automatic fallback to NLTK movie reviews corpus if IMDb dataset is unavailable, ensuring the application always runs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2688192" y="2361307"/>
            <a:ext cx="4793159" cy="2044304"/>
            <a:chOff x="0" y="0"/>
            <a:chExt cx="6390878" cy="272573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90894" cy="2725801"/>
            </a:xfrm>
            <a:custGeom>
              <a:avLst/>
              <a:gdLst/>
              <a:ahLst/>
              <a:cxnLst/>
              <a:rect r="r" b="b" t="t" l="l"/>
              <a:pathLst>
                <a:path h="2725801" w="6390894">
                  <a:moveTo>
                    <a:pt x="0" y="46101"/>
                  </a:moveTo>
                  <a:cubicBezTo>
                    <a:pt x="0" y="20574"/>
                    <a:pt x="20574" y="0"/>
                    <a:pt x="46101" y="0"/>
                  </a:cubicBezTo>
                  <a:lnTo>
                    <a:pt x="6344793" y="0"/>
                  </a:lnTo>
                  <a:cubicBezTo>
                    <a:pt x="6370193" y="0"/>
                    <a:pt x="6390894" y="20574"/>
                    <a:pt x="6390894" y="46101"/>
                  </a:cubicBezTo>
                  <a:lnTo>
                    <a:pt x="6390894" y="2679700"/>
                  </a:lnTo>
                  <a:cubicBezTo>
                    <a:pt x="6390894" y="2705100"/>
                    <a:pt x="6370320" y="2725801"/>
                    <a:pt x="6344793" y="2725801"/>
                  </a:cubicBezTo>
                  <a:lnTo>
                    <a:pt x="46101" y="2725801"/>
                  </a:lnTo>
                  <a:cubicBezTo>
                    <a:pt x="20574" y="2725801"/>
                    <a:pt x="0" y="2705100"/>
                    <a:pt x="0" y="2679700"/>
                  </a:cubicBezTo>
                  <a:close/>
                </a:path>
              </a:pathLst>
            </a:custGeom>
            <a:solidFill>
              <a:srgbClr val="F3E8E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5" id="15"/>
          <p:cNvSpPr txBox="true"/>
          <p:nvPr/>
        </p:nvSpPr>
        <p:spPr>
          <a:xfrm rot="0">
            <a:off x="12918579" y="2572643"/>
            <a:ext cx="2836961" cy="357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⚡</a:t>
            </a:r>
            <a:r>
              <a:rPr lang="en-US" sz="2125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 Lazy Model Loading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918579" y="2992636"/>
            <a:ext cx="4332386" cy="1182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Image model loads only when needed, reducing startup time from 8+ seconds to under 2 seconds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7664649" y="4635996"/>
            <a:ext cx="9816702" cy="1306711"/>
            <a:chOff x="0" y="0"/>
            <a:chExt cx="13088937" cy="174228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3088874" cy="1742313"/>
            </a:xfrm>
            <a:custGeom>
              <a:avLst/>
              <a:gdLst/>
              <a:ahLst/>
              <a:cxnLst/>
              <a:rect r="r" b="b" t="t" l="l"/>
              <a:pathLst>
                <a:path h="1742313" w="13088874">
                  <a:moveTo>
                    <a:pt x="0" y="46101"/>
                  </a:moveTo>
                  <a:cubicBezTo>
                    <a:pt x="0" y="20701"/>
                    <a:pt x="20701" y="0"/>
                    <a:pt x="46101" y="0"/>
                  </a:cubicBezTo>
                  <a:lnTo>
                    <a:pt x="13042773" y="0"/>
                  </a:lnTo>
                  <a:cubicBezTo>
                    <a:pt x="13068173" y="0"/>
                    <a:pt x="13088874" y="20701"/>
                    <a:pt x="13088874" y="46101"/>
                  </a:cubicBezTo>
                  <a:lnTo>
                    <a:pt x="13088874" y="1696212"/>
                  </a:lnTo>
                  <a:cubicBezTo>
                    <a:pt x="13088874" y="1721612"/>
                    <a:pt x="13068173" y="1742313"/>
                    <a:pt x="13042773" y="1742313"/>
                  </a:cubicBezTo>
                  <a:lnTo>
                    <a:pt x="46101" y="1742313"/>
                  </a:lnTo>
                  <a:cubicBezTo>
                    <a:pt x="20701" y="1742313"/>
                    <a:pt x="0" y="1721612"/>
                    <a:pt x="0" y="1696212"/>
                  </a:cubicBezTo>
                  <a:close/>
                </a:path>
              </a:pathLst>
            </a:custGeom>
            <a:solidFill>
              <a:srgbClr val="F3E8E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9" id="19"/>
          <p:cNvSpPr txBox="true"/>
          <p:nvPr/>
        </p:nvSpPr>
        <p:spPr>
          <a:xfrm rot="0">
            <a:off x="7895035" y="4847332"/>
            <a:ext cx="2711351" cy="357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🎨</a:t>
            </a:r>
            <a:r>
              <a:rPr lang="en-US" sz="2125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 Glassmorphism UI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895035" y="5267325"/>
            <a:ext cx="9355931" cy="444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Modern frosted glass design with backdrop blur effects and smooth gradient transitions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664649" y="6393359"/>
            <a:ext cx="3080147" cy="684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37"/>
              </a:lnSpc>
            </a:pPr>
            <a:r>
              <a:rPr lang="en-US" sz="5937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&lt;100ms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849046" y="7346602"/>
            <a:ext cx="2711351" cy="357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5"/>
              </a:lnSpc>
            </a:pPr>
            <a:r>
              <a:rPr lang="en-US" sz="2125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Text Prediction Speed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664649" y="7766596"/>
            <a:ext cx="3080147" cy="1182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5"/>
              </a:lnSpc>
            </a:pPr>
            <a:r>
              <a:rPr lang="en-US" sz="1812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Near-instant sentiment classification for immediate user feedback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032777" y="6393359"/>
            <a:ext cx="3080296" cy="684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37"/>
              </a:lnSpc>
            </a:pPr>
            <a:r>
              <a:rPr lang="en-US" sz="5937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&lt;500ms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217176" y="7346602"/>
            <a:ext cx="2711351" cy="357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5"/>
              </a:lnSpc>
            </a:pPr>
            <a:r>
              <a:rPr lang="en-US" sz="2125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Image Analysis Time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032777" y="7766596"/>
            <a:ext cx="3080296" cy="813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5"/>
              </a:lnSpc>
            </a:pPr>
            <a:r>
              <a:rPr lang="en-US" sz="1812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Fast emotion detection even with deep learning models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4401056" y="6393359"/>
            <a:ext cx="3080296" cy="684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37"/>
              </a:lnSpc>
            </a:pPr>
            <a:r>
              <a:rPr lang="en-US" sz="5937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14MB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4585454" y="7346602"/>
            <a:ext cx="2711351" cy="357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5"/>
              </a:lnSpc>
            </a:pPr>
            <a:r>
              <a:rPr lang="en-US" sz="2125">
                <a:solidFill>
                  <a:srgbClr val="3B3535"/>
                </a:solidFill>
                <a:latin typeface="Arimo"/>
                <a:ea typeface="Arimo"/>
                <a:cs typeface="Arimo"/>
                <a:sym typeface="Arimo"/>
              </a:rPr>
              <a:t>Model Size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4401056" y="7766596"/>
            <a:ext cx="3080296" cy="813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5"/>
              </a:lnSpc>
            </a:pPr>
            <a:r>
              <a:rPr lang="en-US" sz="1812">
                <a:solidFill>
                  <a:srgbClr val="3B3535"/>
                </a:solidFill>
                <a:latin typeface="Roboto"/>
                <a:ea typeface="Roboto"/>
                <a:cs typeface="Roboto"/>
                <a:sym typeface="Roboto"/>
              </a:rPr>
              <a:t>Optimized MobileNetV2 for efficient deployment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DAG6zpYifmc</dc:identifier>
  <dcterms:modified xsi:type="dcterms:W3CDTF">2011-08-01T06:04:30Z</dcterms:modified>
  <cp:revision>1</cp:revision>
  <dc:title>MovieMood-Dual-Modal-Sentiment-Analysis.pptx</dc:title>
</cp:coreProperties>
</file>

<file path=docProps/thumbnail.jpeg>
</file>